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1"/>
  </p:notesMasterIdLst>
  <p:sldIdLst>
    <p:sldId id="258" r:id="rId2"/>
    <p:sldId id="259" r:id="rId3"/>
    <p:sldId id="260" r:id="rId4"/>
    <p:sldId id="262" r:id="rId5"/>
    <p:sldId id="264" r:id="rId6"/>
    <p:sldId id="263" r:id="rId7"/>
    <p:sldId id="287" r:id="rId8"/>
    <p:sldId id="284" r:id="rId9"/>
    <p:sldId id="288" r:id="rId10"/>
    <p:sldId id="265" r:id="rId11"/>
    <p:sldId id="266" r:id="rId12"/>
    <p:sldId id="285" r:id="rId13"/>
    <p:sldId id="286" r:id="rId14"/>
    <p:sldId id="267" r:id="rId15"/>
    <p:sldId id="268" r:id="rId16"/>
    <p:sldId id="271" r:id="rId17"/>
    <p:sldId id="272" r:id="rId18"/>
    <p:sldId id="289" r:id="rId19"/>
    <p:sldId id="269" r:id="rId20"/>
    <p:sldId id="273" r:id="rId21"/>
    <p:sldId id="274" r:id="rId22"/>
    <p:sldId id="275" r:id="rId23"/>
    <p:sldId id="276" r:id="rId24"/>
    <p:sldId id="277" r:id="rId25"/>
    <p:sldId id="278" r:id="rId26"/>
    <p:sldId id="279" r:id="rId27"/>
    <p:sldId id="280" r:id="rId28"/>
    <p:sldId id="281" r:id="rId29"/>
    <p:sldId id="282" r:id="rId30"/>
    <p:sldId id="283" r:id="rId31"/>
    <p:sldId id="293" r:id="rId32"/>
    <p:sldId id="292" r:id="rId33"/>
    <p:sldId id="298" r:id="rId34"/>
    <p:sldId id="294" r:id="rId35"/>
    <p:sldId id="295" r:id="rId36"/>
    <p:sldId id="296" r:id="rId37"/>
    <p:sldId id="297" r:id="rId38"/>
    <p:sldId id="290" r:id="rId39"/>
    <p:sldId id="291" r:id="rId4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7" autoAdjust="0"/>
    <p:restoredTop sz="94712" autoAdjust="0"/>
  </p:normalViewPr>
  <p:slideViewPr>
    <p:cSldViewPr>
      <p:cViewPr>
        <p:scale>
          <a:sx n="75" d="100"/>
          <a:sy n="75" d="100"/>
        </p:scale>
        <p:origin x="-2862" y="-8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TW" altLang="en-US" dirty="0" smtClean="0"/>
              <a:t>導體</a:t>
            </a:r>
            <a:endParaRPr lang="en-US" altLang="zh-TW" dirty="0" smtClean="0"/>
          </a:p>
        </c:rich>
      </c:tx>
      <c:layout>
        <c:manualLayout>
          <c:xMode val="edge"/>
          <c:yMode val="edge"/>
          <c:x val="0.36169418578764673"/>
          <c:y val="5.6250000000000001E-2"/>
        </c:manualLayout>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tx>
            <c:strRef>
              <c:f>工作表1!$B$1</c:f>
              <c:strCache>
                <c:ptCount val="1"/>
                <c:pt idx="0">
                  <c:v>導體使用率</c:v>
                </c:pt>
              </c:strCache>
            </c:strRef>
          </c:tx>
          <c:cat>
            <c:strRef>
              <c:f>工作表1!$A$2:$A$8</c:f>
              <c:strCache>
                <c:ptCount val="7"/>
                <c:pt idx="0">
                  <c:v>鍍錫銅線</c:v>
                </c:pt>
                <c:pt idx="1">
                  <c:v>裸銅線</c:v>
                </c:pt>
                <c:pt idx="2">
                  <c:v>鍍銀銅線</c:v>
                </c:pt>
                <c:pt idx="3">
                  <c:v>鍍鎳銅線</c:v>
                </c:pt>
                <c:pt idx="4">
                  <c:v>純鎳線</c:v>
                </c:pt>
                <c:pt idx="5">
                  <c:v>先絞後鍍線</c:v>
                </c:pt>
                <c:pt idx="6">
                  <c:v>合金線</c:v>
                </c:pt>
              </c:strCache>
            </c:strRef>
          </c:cat>
          <c:val>
            <c:numRef>
              <c:f>工作表1!$B$2:$B$8</c:f>
              <c:numCache>
                <c:formatCode>0%</c:formatCode>
                <c:ptCount val="7"/>
                <c:pt idx="0">
                  <c:v>0.75</c:v>
                </c:pt>
                <c:pt idx="1">
                  <c:v>0.02</c:v>
                </c:pt>
                <c:pt idx="2">
                  <c:v>0.04</c:v>
                </c:pt>
                <c:pt idx="3">
                  <c:v>0.03</c:v>
                </c:pt>
                <c:pt idx="4">
                  <c:v>0.06</c:v>
                </c:pt>
                <c:pt idx="5">
                  <c:v>0.02</c:v>
                </c:pt>
                <c:pt idx="6">
                  <c:v>0.08</c:v>
                </c:pt>
              </c:numCache>
            </c:numRef>
          </c:val>
        </c:ser>
        <c:dLbls>
          <c:showLegendKey val="0"/>
          <c:showVal val="0"/>
          <c:showCatName val="0"/>
          <c:showSerName val="0"/>
          <c:showPercent val="0"/>
          <c:showBubbleSize val="0"/>
          <c:showLeaderLines val="1"/>
        </c:dLbls>
      </c:pie3DChart>
      <c:spPr>
        <a:noFill/>
      </c:spPr>
    </c:plotArea>
    <c:legend>
      <c:legendPos val="r"/>
      <c:layout>
        <c:manualLayout>
          <c:xMode val="edge"/>
          <c:yMode val="edge"/>
          <c:x val="0.76786138451443564"/>
          <c:y val="0.21505634842519683"/>
          <c:w val="0.22029231500148624"/>
          <c:h val="0.64557480314960625"/>
        </c:manualLayout>
      </c:layout>
      <c:overlay val="0"/>
      <c:spPr>
        <a:ln>
          <a:solidFill>
            <a:schemeClr val="tx1"/>
          </a:solidFill>
        </a:ln>
      </c:spPr>
      <c:txPr>
        <a:bodyPr/>
        <a:lstStyle/>
        <a:p>
          <a:pPr>
            <a:defRPr sz="1600"/>
          </a:pPr>
          <a:endParaRPr lang="zh-TW"/>
        </a:p>
      </c:txPr>
    </c:legend>
    <c:plotVisOnly val="1"/>
    <c:dispBlanksAs val="gap"/>
    <c:showDLblsOverMax val="0"/>
  </c:chart>
  <c:txPr>
    <a:bodyPr/>
    <a:lstStyle/>
    <a:p>
      <a:pPr>
        <a:defRPr sz="1800"/>
      </a:pPr>
      <a:endParaRPr lang="zh-TW"/>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clustered"/>
        <c:varyColors val="0"/>
        <c:ser>
          <c:idx val="0"/>
          <c:order val="0"/>
          <c:tx>
            <c:strRef>
              <c:f>工作表1!$B$1</c:f>
              <c:strCache>
                <c:ptCount val="1"/>
                <c:pt idx="0">
                  <c:v>絕緣耐溫</c:v>
                </c:pt>
              </c:strCache>
            </c:strRef>
          </c:tx>
          <c:invertIfNegative val="0"/>
          <c:cat>
            <c:strRef>
              <c:f>工作表1!$A$2:$A$13</c:f>
              <c:strCache>
                <c:ptCount val="12"/>
                <c:pt idx="0">
                  <c:v>PVC</c:v>
                </c:pt>
                <c:pt idx="1">
                  <c:v>PE</c:v>
                </c:pt>
                <c:pt idx="2">
                  <c:v>PP</c:v>
                </c:pt>
                <c:pt idx="3">
                  <c:v>XLPE</c:v>
                </c:pt>
                <c:pt idx="4">
                  <c:v>PVDF</c:v>
                </c:pt>
                <c:pt idx="5">
                  <c:v>ETFE</c:v>
                </c:pt>
                <c:pt idx="6">
                  <c:v>PEEK</c:v>
                </c:pt>
                <c:pt idx="7">
                  <c:v>Silicone</c:v>
                </c:pt>
                <c:pt idx="8">
                  <c:v>FEP</c:v>
                </c:pt>
                <c:pt idx="9">
                  <c:v>PTFE</c:v>
                </c:pt>
                <c:pt idx="10">
                  <c:v>PFA</c:v>
                </c:pt>
                <c:pt idx="11">
                  <c:v>FG</c:v>
                </c:pt>
              </c:strCache>
            </c:strRef>
          </c:cat>
          <c:val>
            <c:numRef>
              <c:f>工作表1!$B$2:$B$13</c:f>
              <c:numCache>
                <c:formatCode>General</c:formatCode>
                <c:ptCount val="12"/>
                <c:pt idx="0">
                  <c:v>80</c:v>
                </c:pt>
                <c:pt idx="1">
                  <c:v>90</c:v>
                </c:pt>
                <c:pt idx="2">
                  <c:v>100</c:v>
                </c:pt>
                <c:pt idx="3">
                  <c:v>125</c:v>
                </c:pt>
                <c:pt idx="4">
                  <c:v>125</c:v>
                </c:pt>
                <c:pt idx="5">
                  <c:v>150</c:v>
                </c:pt>
                <c:pt idx="6">
                  <c:v>180</c:v>
                </c:pt>
                <c:pt idx="7">
                  <c:v>200</c:v>
                </c:pt>
                <c:pt idx="8">
                  <c:v>200</c:v>
                </c:pt>
                <c:pt idx="9">
                  <c:v>260</c:v>
                </c:pt>
                <c:pt idx="10">
                  <c:v>260</c:v>
                </c:pt>
                <c:pt idx="11">
                  <c:v>470</c:v>
                </c:pt>
              </c:numCache>
            </c:numRef>
          </c:val>
        </c:ser>
        <c:dLbls>
          <c:showLegendKey val="0"/>
          <c:showVal val="0"/>
          <c:showCatName val="0"/>
          <c:showSerName val="0"/>
          <c:showPercent val="0"/>
          <c:showBubbleSize val="0"/>
        </c:dLbls>
        <c:gapWidth val="150"/>
        <c:axId val="32783744"/>
        <c:axId val="54181248"/>
      </c:barChart>
      <c:catAx>
        <c:axId val="32783744"/>
        <c:scaling>
          <c:orientation val="minMax"/>
        </c:scaling>
        <c:delete val="0"/>
        <c:axPos val="b"/>
        <c:numFmt formatCode="General" sourceLinked="1"/>
        <c:majorTickMark val="out"/>
        <c:minorTickMark val="none"/>
        <c:tickLblPos val="nextTo"/>
        <c:crossAx val="54181248"/>
        <c:crosses val="autoZero"/>
        <c:auto val="1"/>
        <c:lblAlgn val="ctr"/>
        <c:lblOffset val="100"/>
        <c:noMultiLvlLbl val="0"/>
      </c:catAx>
      <c:valAx>
        <c:axId val="54181248"/>
        <c:scaling>
          <c:orientation val="minMax"/>
        </c:scaling>
        <c:delete val="0"/>
        <c:axPos val="l"/>
        <c:majorGridlines/>
        <c:numFmt formatCode="General" sourceLinked="1"/>
        <c:majorTickMark val="out"/>
        <c:minorTickMark val="none"/>
        <c:tickLblPos val="nextTo"/>
        <c:crossAx val="32783744"/>
        <c:crosses val="autoZero"/>
        <c:crossBetween val="between"/>
        <c:majorUnit val="50"/>
      </c:valAx>
    </c:plotArea>
    <c:plotVisOnly val="1"/>
    <c:dispBlanksAs val="zero"/>
    <c:showDLblsOverMax val="0"/>
  </c:chart>
  <c:txPr>
    <a:bodyPr/>
    <a:lstStyle/>
    <a:p>
      <a:pPr>
        <a:defRPr sz="1800"/>
      </a:pPr>
      <a:endParaRPr lang="zh-TW"/>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D90491-5DAD-411C-9933-21A3C2E242BC}" type="datetimeFigureOut">
              <a:rPr lang="zh-TW" altLang="en-US" smtClean="0"/>
              <a:t>2019/12/25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8EE562-F623-4C53-A00E-1B398A4A8189}" type="slidenum">
              <a:rPr lang="zh-TW" altLang="en-US" smtClean="0"/>
              <a:t>‹#›</a:t>
            </a:fld>
            <a:endParaRPr lang="zh-TW" altLang="en-US"/>
          </a:p>
        </p:txBody>
      </p:sp>
    </p:spTree>
    <p:extLst>
      <p:ext uri="{BB962C8B-B14F-4D97-AF65-F5344CB8AC3E}">
        <p14:creationId xmlns:p14="http://schemas.microsoft.com/office/powerpoint/2010/main" val="2216582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08EE562-F623-4C53-A00E-1B398A4A8189}" type="slidenum">
              <a:rPr lang="zh-TW" altLang="en-US" smtClean="0"/>
              <a:t>8</a:t>
            </a:fld>
            <a:endParaRPr lang="zh-TW" altLang="en-US"/>
          </a:p>
        </p:txBody>
      </p:sp>
    </p:spTree>
    <p:extLst>
      <p:ext uri="{BB962C8B-B14F-4D97-AF65-F5344CB8AC3E}">
        <p14:creationId xmlns:p14="http://schemas.microsoft.com/office/powerpoint/2010/main" val="110436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7" name="Date Placeholder 6"/>
          <p:cNvSpPr>
            <a:spLocks noGrp="1"/>
          </p:cNvSpPr>
          <p:nvPr>
            <p:ph type="dt" sz="half" idx="10"/>
          </p:nvPr>
        </p:nvSpPr>
        <p:spPr/>
        <p:txBody>
          <a:bodyPr/>
          <a:lstStyle/>
          <a:p>
            <a:fld id="{5BBEAD13-0566-4C6C-97E7-55F17F24B09F}" type="datetimeFigureOut">
              <a:rPr lang="zh-TW" altLang="en-US" smtClean="0"/>
              <a:t>2019/12/25</a:t>
            </a:fld>
            <a:endParaRPr lang="zh-TW" altLang="en-US"/>
          </a:p>
        </p:txBody>
      </p:sp>
      <p:sp>
        <p:nvSpPr>
          <p:cNvPr id="8" name="Slide Number Placeholder 7"/>
          <p:cNvSpPr>
            <a:spLocks noGrp="1"/>
          </p:cNvSpPr>
          <p:nvPr>
            <p:ph type="sldNum" sz="quarter" idx="11"/>
          </p:nvPr>
        </p:nvSpPr>
        <p:spPr/>
        <p:txBody>
          <a:bodyPr/>
          <a:lstStyle/>
          <a:p>
            <a:fld id="{73DA0BB7-265A-403C-9275-D587AB510EDC}" type="slidenum">
              <a:rPr lang="zh-TW" altLang="en-US" smtClean="0"/>
              <a:t>‹#›</a:t>
            </a:fld>
            <a:endParaRPr lang="zh-TW" altLang="en-US"/>
          </a:p>
        </p:txBody>
      </p:sp>
      <p:sp>
        <p:nvSpPr>
          <p:cNvPr id="9" name="Footer Placeholder 8"/>
          <p:cNvSpPr>
            <a:spLocks noGrp="1"/>
          </p:cNvSpPr>
          <p:nvPr>
            <p:ph type="ftr" sz="quarter" idx="12"/>
          </p:nvPr>
        </p:nvSpPr>
        <p:spPr/>
        <p:txBody>
          <a:bodyPr/>
          <a:lstStyle/>
          <a:p>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t>2019/12/25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t>2019/12/25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4" name="Date Placeholder 3"/>
          <p:cNvSpPr>
            <a:spLocks noGrp="1"/>
          </p:cNvSpPr>
          <p:nvPr>
            <p:ph type="dt" sz="half" idx="10"/>
          </p:nvPr>
        </p:nvSpPr>
        <p:spPr/>
        <p:txBody>
          <a:bodyPr/>
          <a:lstStyle/>
          <a:p>
            <a:fld id="{5BBEAD13-0566-4C6C-97E7-55F17F24B09F}" type="datetimeFigureOut">
              <a:rPr lang="zh-TW" altLang="en-US" smtClean="0"/>
              <a:t>2019/12/25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t>2019/12/25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5" name="Date Placeholder 4"/>
          <p:cNvSpPr>
            <a:spLocks noGrp="1"/>
          </p:cNvSpPr>
          <p:nvPr>
            <p:ph type="dt" sz="half" idx="10"/>
          </p:nvPr>
        </p:nvSpPr>
        <p:spPr/>
        <p:txBody>
          <a:bodyPr/>
          <a:lstStyle/>
          <a:p>
            <a:fld id="{5BBEAD13-0566-4C6C-97E7-55F17F24B09F}" type="datetimeFigureOut">
              <a:rPr lang="zh-TW" altLang="en-US" smtClean="0"/>
              <a:t>2019/12/25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9" name="Content Placeholder 8"/>
          <p:cNvSpPr>
            <a:spLocks noGrp="1"/>
          </p:cNvSpPr>
          <p:nvPr>
            <p:ph sz="quarter" idx="13"/>
          </p:nvPr>
        </p:nvSpPr>
        <p:spPr>
          <a:xfrm>
            <a:off x="365760" y="1600200"/>
            <a:ext cx="4041648" cy="452628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7" name="Date Placeholder 6"/>
          <p:cNvSpPr>
            <a:spLocks noGrp="1"/>
          </p:cNvSpPr>
          <p:nvPr>
            <p:ph type="dt" sz="half" idx="10"/>
          </p:nvPr>
        </p:nvSpPr>
        <p:spPr/>
        <p:txBody>
          <a:bodyPr/>
          <a:lstStyle/>
          <a:p>
            <a:fld id="{5BBEAD13-0566-4C6C-97E7-55F17F24B09F}" type="datetimeFigureOut">
              <a:rPr lang="zh-TW" altLang="en-US" smtClean="0"/>
              <a:t>2019/12/25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t>‹#›</a:t>
            </a:fld>
            <a:endParaRPr lang="zh-TW" altLang="en-US"/>
          </a:p>
        </p:txBody>
      </p:sp>
      <p:sp>
        <p:nvSpPr>
          <p:cNvPr id="11" name="Content Placeholder 10"/>
          <p:cNvSpPr>
            <a:spLocks noGrp="1"/>
          </p:cNvSpPr>
          <p:nvPr>
            <p:ph sz="quarter" idx="13"/>
          </p:nvPr>
        </p:nvSpPr>
        <p:spPr>
          <a:xfrm>
            <a:off x="457200" y="2212848"/>
            <a:ext cx="4041648" cy="391363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BBEAD13-0566-4C6C-97E7-55F17F24B09F}" type="datetimeFigureOut">
              <a:rPr lang="zh-TW" altLang="en-US" smtClean="0"/>
              <a:t>2019/12/25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t>2019/12/25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t>2019/12/25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t>2019/12/25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5BBEAD13-0566-4C6C-97E7-55F17F24B09F}" type="datetimeFigureOut">
              <a:rPr lang="zh-TW" altLang="en-US" smtClean="0"/>
              <a:t>2019/12/25</a:t>
            </a:fld>
            <a:endParaRPr lang="zh-TW" alt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zh-TW" alt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73DA0BB7-265A-403C-9275-D587AB510EDC}" type="slidenum">
              <a:rPr lang="zh-TW" altLang="en-US" smtClean="0"/>
              <a:t>‹#›</a:t>
            </a:fld>
            <a:endParaRPr lang="zh-TW" alt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5.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5.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4.jpe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5.png"/><Relationship Id="rId9" Type="http://schemas.openxmlformats.org/officeDocument/2006/relationships/image" Target="../media/image29.jpg"/></Relationships>
</file>

<file path=ppt/slides/_rels/slide1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4.jpeg"/><Relationship Id="rId7"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4.jpeg"/><Relationship Id="rId7"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33.jpe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0.jp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1.jp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5.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3.png"/><Relationship Id="rId7" Type="http://schemas.openxmlformats.org/officeDocument/2006/relationships/image" Target="../media/image49.jpeg"/><Relationship Id="rId2" Type="http://schemas.openxmlformats.org/officeDocument/2006/relationships/image" Target="../media/image47.jpg"/><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5.png"/><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jpeg"/><Relationship Id="rId7"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png"/><Relationship Id="rId9" Type="http://schemas.openxmlformats.org/officeDocument/2006/relationships/image" Target="../media/image55.jpg"/></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7.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71.jpg"/><Relationship Id="rId13" Type="http://schemas.openxmlformats.org/officeDocument/2006/relationships/image" Target="../media/image76.png"/><Relationship Id="rId18" Type="http://schemas.openxmlformats.org/officeDocument/2006/relationships/image" Target="../media/image81.jpg"/><Relationship Id="rId3" Type="http://schemas.openxmlformats.org/officeDocument/2006/relationships/image" Target="../media/image69.jpg"/><Relationship Id="rId7" Type="http://schemas.openxmlformats.org/officeDocument/2006/relationships/image" Target="../media/image5.png"/><Relationship Id="rId12" Type="http://schemas.openxmlformats.org/officeDocument/2006/relationships/image" Target="../media/image75.png"/><Relationship Id="rId17" Type="http://schemas.openxmlformats.org/officeDocument/2006/relationships/image" Target="../media/image80.jpg"/><Relationship Id="rId2" Type="http://schemas.openxmlformats.org/officeDocument/2006/relationships/image" Target="../media/image68.jpeg"/><Relationship Id="rId16"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74.png"/><Relationship Id="rId5" Type="http://schemas.openxmlformats.org/officeDocument/2006/relationships/image" Target="../media/image3.png"/><Relationship Id="rId15" Type="http://schemas.openxmlformats.org/officeDocument/2006/relationships/image" Target="../media/image78.jpg"/><Relationship Id="rId10" Type="http://schemas.openxmlformats.org/officeDocument/2006/relationships/image" Target="../media/image73.png"/><Relationship Id="rId4" Type="http://schemas.openxmlformats.org/officeDocument/2006/relationships/image" Target="../media/image70.jpg"/><Relationship Id="rId9" Type="http://schemas.openxmlformats.org/officeDocument/2006/relationships/image" Target="../media/image72.jpeg"/><Relationship Id="rId14" Type="http://schemas.openxmlformats.org/officeDocument/2006/relationships/image" Target="../media/image77.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4.jpeg"/><Relationship Id="rId7"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5.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0565" y="2016756"/>
            <a:ext cx="6107819" cy="3932524"/>
          </a:xfrm>
          <a:prstGeom prst="rect">
            <a:avLst/>
          </a:prstGeom>
        </p:spPr>
      </p:pic>
      <p:sp>
        <p:nvSpPr>
          <p:cNvPr id="2" name="標題 1"/>
          <p:cNvSpPr>
            <a:spLocks noGrp="1"/>
          </p:cNvSpPr>
          <p:nvPr>
            <p:ph type="ctrTitle"/>
          </p:nvPr>
        </p:nvSpPr>
        <p:spPr>
          <a:xfrm>
            <a:off x="2300753" y="692696"/>
            <a:ext cx="5326360" cy="1296144"/>
          </a:xfrm>
        </p:spPr>
        <p:txBody>
          <a:bodyPr>
            <a:normAutofit/>
          </a:bodyPr>
          <a:lstStyle/>
          <a:p>
            <a:r>
              <a:rPr lang="zh-TW" altLang="en-US" sz="3200" b="1" dirty="0" smtClean="0">
                <a:solidFill>
                  <a:schemeClr val="tx1"/>
                </a:solidFill>
                <a:effectLst/>
                <a:latin typeface="+mj-lt"/>
              </a:rPr>
              <a:t>日進電線股份有限公司</a:t>
            </a:r>
            <a:r>
              <a:rPr lang="en-US" altLang="zh-TW" sz="3200" b="1" dirty="0" smtClean="0">
                <a:solidFill>
                  <a:schemeClr val="tx1"/>
                </a:solidFill>
                <a:effectLst/>
                <a:latin typeface="+mj-lt"/>
              </a:rPr>
              <a:t/>
            </a:r>
            <a:br>
              <a:rPr lang="en-US" altLang="zh-TW" sz="3200" b="1" dirty="0" smtClean="0">
                <a:solidFill>
                  <a:schemeClr val="tx1"/>
                </a:solidFill>
                <a:effectLst/>
                <a:latin typeface="+mj-lt"/>
              </a:rPr>
            </a:br>
            <a:r>
              <a:rPr lang="zh-TW" altLang="en-US" sz="3200" b="1" dirty="0" smtClean="0">
                <a:solidFill>
                  <a:schemeClr val="tx1"/>
                </a:solidFill>
                <a:effectLst/>
                <a:latin typeface="+mj-lt"/>
              </a:rPr>
              <a:t>公司簡介</a:t>
            </a:r>
            <a:endParaRPr lang="zh-TW" altLang="en-US" sz="3200" b="1" dirty="0">
              <a:solidFill>
                <a:schemeClr val="tx1"/>
              </a:solidFill>
              <a:effectLst/>
              <a:latin typeface="+mj-lt"/>
            </a:endParaRPr>
          </a:p>
        </p:txBody>
      </p:sp>
      <p:pic>
        <p:nvPicPr>
          <p:cNvPr id="4" name="圖片 3" descr="長方形 logo 8公分.png"/>
          <p:cNvPicPr>
            <a:picLocks noChangeAspect="1"/>
          </p:cNvPicPr>
          <p:nvPr/>
        </p:nvPicPr>
        <p:blipFill>
          <a:blip r:embed="rId3"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4"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981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生產團隊</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10</a:t>
            </a:r>
            <a:endParaRPr lang="zh-TW" altLang="en-US" dirty="0"/>
          </a:p>
        </p:txBody>
      </p:sp>
      <p:pic>
        <p:nvPicPr>
          <p:cNvPr id="61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536" y="2204864"/>
            <a:ext cx="5328592" cy="2998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字方塊 5"/>
          <p:cNvSpPr txBox="1"/>
          <p:nvPr/>
        </p:nvSpPr>
        <p:spPr>
          <a:xfrm>
            <a:off x="5796136" y="2132856"/>
            <a:ext cx="3007637" cy="1600438"/>
          </a:xfrm>
          <a:prstGeom prst="rect">
            <a:avLst/>
          </a:prstGeom>
          <a:noFill/>
        </p:spPr>
        <p:txBody>
          <a:bodyPr wrap="square" rtlCol="0">
            <a:spAutoFit/>
          </a:bodyPr>
          <a:lstStyle/>
          <a:p>
            <a:r>
              <a:rPr lang="zh-TW" altLang="en-US" sz="1400" dirty="0" smtClean="0">
                <a:solidFill>
                  <a:schemeClr val="tx1">
                    <a:lumMod val="65000"/>
                    <a:lumOff val="35000"/>
                  </a:schemeClr>
                </a:solidFill>
              </a:rPr>
              <a:t>日進集團腳踏實地，穩扎穩打走過數十年，累積了豐富的生產經驗和專業技術。</a:t>
            </a:r>
            <a:endParaRPr lang="en-US" altLang="zh-TW" sz="1400" dirty="0" smtClean="0">
              <a:solidFill>
                <a:schemeClr val="tx1">
                  <a:lumMod val="65000"/>
                  <a:lumOff val="35000"/>
                </a:schemeClr>
              </a:solidFill>
            </a:endParaRPr>
          </a:p>
          <a:p>
            <a:endParaRPr lang="en-US" altLang="zh-TW" sz="1400" dirty="0" smtClean="0">
              <a:solidFill>
                <a:schemeClr val="tx1">
                  <a:lumMod val="65000"/>
                  <a:lumOff val="35000"/>
                </a:schemeClr>
              </a:solidFill>
            </a:endParaRPr>
          </a:p>
          <a:p>
            <a:r>
              <a:rPr lang="zh-TW" altLang="en-US" sz="1400" dirty="0">
                <a:solidFill>
                  <a:schemeClr val="tx1">
                    <a:lumMod val="65000"/>
                    <a:lumOff val="35000"/>
                  </a:schemeClr>
                </a:solidFill>
              </a:rPr>
              <a:t>在生產設備</a:t>
            </a:r>
            <a:r>
              <a:rPr lang="zh-TW" altLang="en-US" sz="1400" dirty="0" smtClean="0">
                <a:solidFill>
                  <a:schemeClr val="tx1">
                    <a:lumMod val="65000"/>
                    <a:lumOff val="35000"/>
                  </a:schemeClr>
                </a:solidFill>
              </a:rPr>
              <a:t>上，更是斥資數千萬台幣引進全球最先進的設備、技術，並不斷研發新產品。</a:t>
            </a:r>
            <a:endParaRPr lang="en-US" altLang="zh-TW" sz="1400" dirty="0" smtClean="0">
              <a:solidFill>
                <a:schemeClr val="tx1">
                  <a:lumMod val="65000"/>
                  <a:lumOff val="35000"/>
                </a:schemeClr>
              </a:solidFill>
            </a:endParaRPr>
          </a:p>
        </p:txBody>
      </p:sp>
    </p:spTree>
    <p:extLst>
      <p:ext uri="{BB962C8B-B14F-4D97-AF65-F5344CB8AC3E}">
        <p14:creationId xmlns:p14="http://schemas.microsoft.com/office/powerpoint/2010/main" val="28335369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17" t="24609" r="57102" b="12922"/>
          <a:stretch/>
        </p:blipFill>
        <p:spPr bwMode="auto">
          <a:xfrm>
            <a:off x="608358" y="1124744"/>
            <a:ext cx="5361758"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生產團隊</a:t>
            </a:r>
            <a:endParaRPr lang="zh-TW" altLang="en-US" sz="1600" b="1" dirty="0">
              <a:effectLst/>
            </a:endParaRPr>
          </a:p>
        </p:txBody>
      </p:sp>
      <p:pic>
        <p:nvPicPr>
          <p:cNvPr id="4" name="圖片 3" descr="長方形 logo 8公分.png"/>
          <p:cNvPicPr>
            <a:picLocks noChangeAspect="1"/>
          </p:cNvPicPr>
          <p:nvPr/>
        </p:nvPicPr>
        <p:blipFill>
          <a:blip r:embed="rId3"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4"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11</a:t>
            </a:r>
            <a:endParaRPr lang="zh-TW" altLang="en-US" dirty="0"/>
          </a:p>
        </p:txBody>
      </p:sp>
      <p:sp>
        <p:nvSpPr>
          <p:cNvPr id="3" name="矩形 2"/>
          <p:cNvSpPr/>
          <p:nvPr/>
        </p:nvSpPr>
        <p:spPr>
          <a:xfrm>
            <a:off x="2488670" y="1124744"/>
            <a:ext cx="5683730" cy="1656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100" dirty="0">
                <a:solidFill>
                  <a:schemeClr val="tx1">
                    <a:lumMod val="65000"/>
                    <a:lumOff val="35000"/>
                  </a:schemeClr>
                </a:solidFill>
              </a:rPr>
              <a:t>日進每個生產環節都是一個獨立的部門，從原料端開始做進料檢驗</a:t>
            </a:r>
            <a:r>
              <a:rPr lang="en-US" altLang="zh-TW" sz="1100" dirty="0">
                <a:solidFill>
                  <a:schemeClr val="tx1">
                    <a:lumMod val="65000"/>
                    <a:lumOff val="35000"/>
                  </a:schemeClr>
                </a:solidFill>
              </a:rPr>
              <a:t>(IQC)</a:t>
            </a:r>
            <a:r>
              <a:rPr lang="zh-TW" altLang="en-US" sz="1100" dirty="0">
                <a:solidFill>
                  <a:schemeClr val="tx1">
                    <a:lumMod val="65000"/>
                    <a:lumOff val="35000"/>
                  </a:schemeClr>
                </a:solidFill>
              </a:rPr>
              <a:t>，並在每個製成端做製成檢驗</a:t>
            </a:r>
            <a:r>
              <a:rPr lang="en-US" altLang="zh-TW" sz="1100" dirty="0">
                <a:solidFill>
                  <a:schemeClr val="tx1">
                    <a:lumMod val="65000"/>
                    <a:lumOff val="35000"/>
                  </a:schemeClr>
                </a:solidFill>
              </a:rPr>
              <a:t>(IPQC)</a:t>
            </a:r>
            <a:r>
              <a:rPr lang="zh-TW" altLang="en-US" sz="1100" dirty="0">
                <a:solidFill>
                  <a:schemeClr val="tx1">
                    <a:lumMod val="65000"/>
                    <a:lumOff val="35000"/>
                  </a:schemeClr>
                </a:solidFill>
              </a:rPr>
              <a:t>，並在出貨之前做最後的</a:t>
            </a:r>
            <a:r>
              <a:rPr lang="en-US" altLang="zh-TW" sz="1100" dirty="0">
                <a:solidFill>
                  <a:schemeClr val="tx1">
                    <a:lumMod val="65000"/>
                    <a:lumOff val="35000"/>
                  </a:schemeClr>
                </a:solidFill>
              </a:rPr>
              <a:t>OQC</a:t>
            </a:r>
            <a:r>
              <a:rPr lang="zh-TW" altLang="en-US" sz="1100" dirty="0">
                <a:solidFill>
                  <a:schemeClr val="tx1">
                    <a:lumMod val="65000"/>
                    <a:lumOff val="35000"/>
                  </a:schemeClr>
                </a:solidFill>
              </a:rPr>
              <a:t>。經過層層的把關嚴格控管品質，因而產出無懈可擊的電線電纜</a:t>
            </a:r>
            <a:r>
              <a:rPr lang="zh-TW" altLang="en-US" sz="1100" dirty="0" smtClean="0">
                <a:solidFill>
                  <a:schemeClr val="tx1">
                    <a:lumMod val="65000"/>
                    <a:lumOff val="35000"/>
                  </a:schemeClr>
                </a:solidFill>
              </a:rPr>
              <a:t>。</a:t>
            </a:r>
            <a:endParaRPr lang="en-US" altLang="zh-TW" sz="1100" dirty="0" smtClean="0">
              <a:solidFill>
                <a:schemeClr val="tx1">
                  <a:lumMod val="65000"/>
                  <a:lumOff val="35000"/>
                </a:schemeClr>
              </a:solidFill>
            </a:endParaRPr>
          </a:p>
          <a:p>
            <a:pPr algn="ctr"/>
            <a:endParaRPr lang="en-US" altLang="zh-TW" sz="1050" dirty="0">
              <a:solidFill>
                <a:schemeClr val="tx1">
                  <a:lumMod val="65000"/>
                  <a:lumOff val="35000"/>
                </a:schemeClr>
              </a:solidFill>
            </a:endParaRPr>
          </a:p>
          <a:p>
            <a:r>
              <a:rPr lang="en-US" altLang="zh-TW" sz="1200" dirty="0">
                <a:solidFill>
                  <a:schemeClr val="tx1">
                    <a:lumMod val="65000"/>
                    <a:lumOff val="35000"/>
                  </a:schemeClr>
                </a:solidFill>
              </a:rPr>
              <a:t>Every production Department in NIZING serves as individual departments, each department checks for the quality of the previous department. Throughout all the working stationaries, our output is unbeatable wires and cables. </a:t>
            </a:r>
            <a:endParaRPr lang="zh-TW" altLang="en-US" sz="1200" dirty="0">
              <a:solidFill>
                <a:schemeClr val="tx1">
                  <a:lumMod val="65000"/>
                  <a:lumOff val="35000"/>
                </a:schemeClr>
              </a:solidFill>
            </a:endParaRPr>
          </a:p>
        </p:txBody>
      </p:sp>
      <p:pic>
        <p:nvPicPr>
          <p:cNvPr id="9" name="圖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1850" y="2746317"/>
            <a:ext cx="2282558" cy="2948730"/>
          </a:xfrm>
          <a:prstGeom prst="rect">
            <a:avLst/>
          </a:prstGeom>
        </p:spPr>
      </p:pic>
    </p:spTree>
    <p:extLst>
      <p:ext uri="{BB962C8B-B14F-4D97-AF65-F5344CB8AC3E}">
        <p14:creationId xmlns:p14="http://schemas.microsoft.com/office/powerpoint/2010/main" val="842610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cstate="print">
            <a:extLst>
              <a:ext uri="{28A0092B-C50C-407E-A947-70E740481C1C}">
                <a14:useLocalDpi xmlns:a14="http://schemas.microsoft.com/office/drawing/2010/main" val="0"/>
              </a:ext>
            </a:extLst>
          </a:blip>
          <a:srcRect t="5423"/>
          <a:stretch/>
        </p:blipFill>
        <p:spPr>
          <a:xfrm>
            <a:off x="6543597" y="1011662"/>
            <a:ext cx="2564907" cy="4073522"/>
          </a:xfrm>
          <a:prstGeom prst="rect">
            <a:avLst/>
          </a:prstGeom>
        </p:spPr>
      </p:pic>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生產設備</a:t>
            </a:r>
            <a:endParaRPr lang="zh-TW" altLang="en-US" sz="1600" b="1" dirty="0">
              <a:effectLst/>
            </a:endParaRPr>
          </a:p>
        </p:txBody>
      </p:sp>
      <p:pic>
        <p:nvPicPr>
          <p:cNvPr id="4" name="圖片 3" descr="長方形 logo 8公分.png"/>
          <p:cNvPicPr>
            <a:picLocks noChangeAspect="1"/>
          </p:cNvPicPr>
          <p:nvPr/>
        </p:nvPicPr>
        <p:blipFill>
          <a:blip r:embed="rId3"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4"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12</a:t>
            </a:r>
            <a:endParaRPr lang="zh-TW" altLang="en-US" dirty="0"/>
          </a:p>
        </p:txBody>
      </p:sp>
      <p:graphicFrame>
        <p:nvGraphicFramePr>
          <p:cNvPr id="8" name="表格 7"/>
          <p:cNvGraphicFramePr>
            <a:graphicFrameLocks noGrp="1"/>
          </p:cNvGraphicFramePr>
          <p:nvPr>
            <p:extLst>
              <p:ext uri="{D42A27DB-BD31-4B8C-83A1-F6EECF244321}">
                <p14:modId xmlns:p14="http://schemas.microsoft.com/office/powerpoint/2010/main" val="67835499"/>
              </p:ext>
            </p:extLst>
          </p:nvPr>
        </p:nvGraphicFramePr>
        <p:xfrm>
          <a:off x="539552" y="1556792"/>
          <a:ext cx="2543944" cy="4119880"/>
        </p:xfrm>
        <a:graphic>
          <a:graphicData uri="http://schemas.openxmlformats.org/drawingml/2006/table">
            <a:tbl>
              <a:tblPr firstRow="1" bandRow="1">
                <a:tableStyleId>{5C22544A-7EE6-4342-B048-85BDC9FD1C3A}</a:tableStyleId>
              </a:tblPr>
              <a:tblGrid>
                <a:gridCol w="1271972"/>
                <a:gridCol w="1271972"/>
              </a:tblGrid>
              <a:tr h="370840">
                <a:tc>
                  <a:txBody>
                    <a:bodyPr/>
                    <a:lstStyle/>
                    <a:p>
                      <a:pPr algn="ctr">
                        <a:lnSpc>
                          <a:spcPct val="150000"/>
                        </a:lnSpc>
                      </a:pPr>
                      <a:r>
                        <a:rPr lang="zh-TW" altLang="en-US" sz="1400" dirty="0" smtClean="0"/>
                        <a:t>設備名稱</a:t>
                      </a:r>
                      <a:endParaRPr lang="zh-TW" altLang="en-US" sz="1400" dirty="0"/>
                    </a:p>
                  </a:txBody>
                  <a:tcPr/>
                </a:tc>
                <a:tc>
                  <a:txBody>
                    <a:bodyPr/>
                    <a:lstStyle/>
                    <a:p>
                      <a:pPr algn="ctr">
                        <a:lnSpc>
                          <a:spcPct val="150000"/>
                        </a:lnSpc>
                      </a:pPr>
                      <a:r>
                        <a:rPr lang="zh-TW" altLang="en-US" sz="1400" dirty="0" smtClean="0"/>
                        <a:t>數量</a:t>
                      </a:r>
                      <a:endParaRPr lang="zh-TW" altLang="en-US" sz="1400" dirty="0"/>
                    </a:p>
                  </a:txBody>
                  <a:tcPr/>
                </a:tc>
              </a:tr>
              <a:tr h="370840">
                <a:tc>
                  <a:txBody>
                    <a:bodyPr/>
                    <a:lstStyle/>
                    <a:p>
                      <a:pPr algn="ctr">
                        <a:lnSpc>
                          <a:spcPct val="150000"/>
                        </a:lnSpc>
                      </a:pPr>
                      <a:r>
                        <a:rPr lang="zh-TW" altLang="en-US" sz="1200" dirty="0" smtClean="0"/>
                        <a:t>矽膠押出機</a:t>
                      </a:r>
                      <a:endParaRPr lang="zh-TW" altLang="en-US" sz="1200" dirty="0"/>
                    </a:p>
                  </a:txBody>
                  <a:tcPr/>
                </a:tc>
                <a:tc>
                  <a:txBody>
                    <a:bodyPr/>
                    <a:lstStyle/>
                    <a:p>
                      <a:pPr algn="ctr">
                        <a:lnSpc>
                          <a:spcPct val="150000"/>
                        </a:lnSpc>
                      </a:pPr>
                      <a:r>
                        <a:rPr lang="en-US" altLang="zh-TW" sz="1200" dirty="0" smtClean="0"/>
                        <a:t>3</a:t>
                      </a:r>
                      <a:endParaRPr lang="zh-TW" altLang="en-US" sz="1200" dirty="0"/>
                    </a:p>
                  </a:txBody>
                  <a:tcPr/>
                </a:tc>
              </a:tr>
              <a:tr h="370840">
                <a:tc>
                  <a:txBody>
                    <a:bodyPr/>
                    <a:lstStyle/>
                    <a:p>
                      <a:pPr algn="ctr">
                        <a:lnSpc>
                          <a:spcPct val="150000"/>
                        </a:lnSpc>
                      </a:pPr>
                      <a:r>
                        <a:rPr lang="zh-TW" altLang="en-US" sz="1200" dirty="0" smtClean="0"/>
                        <a:t>鐵氟龍押出機</a:t>
                      </a:r>
                      <a:endParaRPr lang="zh-TW" altLang="en-US" sz="1200" dirty="0"/>
                    </a:p>
                  </a:txBody>
                  <a:tcPr/>
                </a:tc>
                <a:tc>
                  <a:txBody>
                    <a:bodyPr/>
                    <a:lstStyle/>
                    <a:p>
                      <a:pPr algn="ctr">
                        <a:lnSpc>
                          <a:spcPct val="150000"/>
                        </a:lnSpc>
                      </a:pPr>
                      <a:r>
                        <a:rPr lang="en-US" altLang="zh-TW" sz="1200" dirty="0" smtClean="0"/>
                        <a:t>2</a:t>
                      </a:r>
                      <a:endParaRPr lang="zh-TW" altLang="en-US" sz="1200" dirty="0"/>
                    </a:p>
                  </a:txBody>
                  <a:tcPr/>
                </a:tc>
              </a:tr>
              <a:tr h="370840">
                <a:tc>
                  <a:txBody>
                    <a:bodyPr/>
                    <a:lstStyle/>
                    <a:p>
                      <a:pPr algn="ctr">
                        <a:lnSpc>
                          <a:spcPct val="150000"/>
                        </a:lnSpc>
                      </a:pPr>
                      <a:r>
                        <a:rPr lang="en-US" altLang="zh-TW" sz="1200" dirty="0" smtClean="0"/>
                        <a:t>PVC</a:t>
                      </a:r>
                      <a:r>
                        <a:rPr lang="zh-TW" altLang="en-US" sz="1200" dirty="0" smtClean="0"/>
                        <a:t>押出機</a:t>
                      </a:r>
                      <a:endParaRPr lang="zh-TW" altLang="en-US" sz="1200" dirty="0"/>
                    </a:p>
                  </a:txBody>
                  <a:tcPr/>
                </a:tc>
                <a:tc>
                  <a:txBody>
                    <a:bodyPr/>
                    <a:lstStyle/>
                    <a:p>
                      <a:pPr algn="ctr">
                        <a:lnSpc>
                          <a:spcPct val="150000"/>
                        </a:lnSpc>
                      </a:pPr>
                      <a:r>
                        <a:rPr lang="en-US" altLang="zh-TW" sz="1200" dirty="0" smtClean="0"/>
                        <a:t>2</a:t>
                      </a:r>
                      <a:endParaRPr lang="zh-TW" altLang="en-US" sz="1200" dirty="0"/>
                    </a:p>
                  </a:txBody>
                  <a:tcPr/>
                </a:tc>
              </a:tr>
              <a:tr h="370840">
                <a:tc>
                  <a:txBody>
                    <a:bodyPr/>
                    <a:lstStyle/>
                    <a:p>
                      <a:pPr algn="ctr">
                        <a:lnSpc>
                          <a:spcPct val="150000"/>
                        </a:lnSpc>
                      </a:pPr>
                      <a:r>
                        <a:rPr lang="en-US" altLang="zh-TW" sz="1200" dirty="0" smtClean="0"/>
                        <a:t>PU</a:t>
                      </a:r>
                      <a:r>
                        <a:rPr lang="zh-TW" altLang="en-US" sz="1200" dirty="0" smtClean="0"/>
                        <a:t>押出機</a:t>
                      </a:r>
                      <a:endParaRPr lang="zh-TW" altLang="en-US" sz="1200" dirty="0"/>
                    </a:p>
                  </a:txBody>
                  <a:tcPr/>
                </a:tc>
                <a:tc>
                  <a:txBody>
                    <a:bodyPr/>
                    <a:lstStyle/>
                    <a:p>
                      <a:pPr algn="ctr">
                        <a:lnSpc>
                          <a:spcPct val="150000"/>
                        </a:lnSpc>
                      </a:pPr>
                      <a:r>
                        <a:rPr lang="en-US" altLang="zh-TW" sz="1200" dirty="0" smtClean="0"/>
                        <a:t>2</a:t>
                      </a:r>
                      <a:endParaRPr lang="zh-TW" altLang="en-US" sz="1200" dirty="0"/>
                    </a:p>
                  </a:txBody>
                  <a:tcPr/>
                </a:tc>
              </a:tr>
              <a:tr h="370840">
                <a:tc>
                  <a:txBody>
                    <a:bodyPr/>
                    <a:lstStyle/>
                    <a:p>
                      <a:pPr algn="ctr">
                        <a:lnSpc>
                          <a:spcPct val="150000"/>
                        </a:lnSpc>
                      </a:pPr>
                      <a:r>
                        <a:rPr lang="en-US" altLang="zh-TW" sz="1200" dirty="0" smtClean="0"/>
                        <a:t>XLPE</a:t>
                      </a:r>
                      <a:r>
                        <a:rPr lang="zh-TW" altLang="en-US" sz="1200" dirty="0" smtClean="0"/>
                        <a:t>押出機</a:t>
                      </a:r>
                      <a:endParaRPr lang="zh-TW" altLang="en-US" sz="1200" dirty="0"/>
                    </a:p>
                  </a:txBody>
                  <a:tcPr/>
                </a:tc>
                <a:tc>
                  <a:txBody>
                    <a:bodyPr/>
                    <a:lstStyle/>
                    <a:p>
                      <a:pPr algn="ctr">
                        <a:lnSpc>
                          <a:spcPct val="150000"/>
                        </a:lnSpc>
                      </a:pPr>
                      <a:r>
                        <a:rPr lang="en-US" altLang="zh-TW" sz="1200" dirty="0" smtClean="0"/>
                        <a:t>2</a:t>
                      </a:r>
                      <a:endParaRPr lang="zh-TW" altLang="en-US" sz="1200" dirty="0"/>
                    </a:p>
                  </a:txBody>
                  <a:tcPr/>
                </a:tc>
              </a:tr>
              <a:tr h="370840">
                <a:tc>
                  <a:txBody>
                    <a:bodyPr/>
                    <a:lstStyle/>
                    <a:p>
                      <a:pPr algn="ctr">
                        <a:lnSpc>
                          <a:spcPct val="150000"/>
                        </a:lnSpc>
                      </a:pPr>
                      <a:r>
                        <a:rPr lang="en-US" altLang="zh-TW" sz="1200" dirty="0" smtClean="0"/>
                        <a:t>PP</a:t>
                      </a:r>
                      <a:r>
                        <a:rPr lang="zh-TW" altLang="en-US" sz="1200" dirty="0" smtClean="0"/>
                        <a:t>押出機</a:t>
                      </a:r>
                      <a:endParaRPr lang="zh-TW" altLang="en-US" sz="1200" dirty="0"/>
                    </a:p>
                  </a:txBody>
                  <a:tcPr/>
                </a:tc>
                <a:tc>
                  <a:txBody>
                    <a:bodyPr/>
                    <a:lstStyle/>
                    <a:p>
                      <a:pPr algn="ctr">
                        <a:lnSpc>
                          <a:spcPct val="150000"/>
                        </a:lnSpc>
                      </a:pPr>
                      <a:r>
                        <a:rPr lang="en-US" altLang="zh-TW" sz="1200" dirty="0" smtClean="0"/>
                        <a:t>2</a:t>
                      </a:r>
                      <a:endParaRPr lang="zh-TW" altLang="en-US" sz="1200" dirty="0"/>
                    </a:p>
                  </a:txBody>
                  <a:tcPr/>
                </a:tc>
              </a:tr>
              <a:tr h="370840">
                <a:tc>
                  <a:txBody>
                    <a:bodyPr/>
                    <a:lstStyle/>
                    <a:p>
                      <a:pPr algn="ctr">
                        <a:lnSpc>
                          <a:spcPct val="150000"/>
                        </a:lnSpc>
                      </a:pPr>
                      <a:r>
                        <a:rPr lang="zh-TW" altLang="en-US" sz="1200" dirty="0" smtClean="0"/>
                        <a:t>單絞機</a:t>
                      </a:r>
                      <a:endParaRPr lang="zh-TW" altLang="en-US" sz="1200" dirty="0"/>
                    </a:p>
                  </a:txBody>
                  <a:tcPr/>
                </a:tc>
                <a:tc>
                  <a:txBody>
                    <a:bodyPr/>
                    <a:lstStyle/>
                    <a:p>
                      <a:pPr algn="ctr">
                        <a:lnSpc>
                          <a:spcPct val="150000"/>
                        </a:lnSpc>
                      </a:pPr>
                      <a:r>
                        <a:rPr lang="en-US" altLang="zh-TW" sz="1200" dirty="0" smtClean="0"/>
                        <a:t>1</a:t>
                      </a:r>
                      <a:endParaRPr lang="zh-TW" altLang="en-US" sz="1200" dirty="0"/>
                    </a:p>
                  </a:txBody>
                  <a:tcPr/>
                </a:tc>
              </a:tr>
              <a:tr h="370840">
                <a:tc>
                  <a:txBody>
                    <a:bodyPr/>
                    <a:lstStyle/>
                    <a:p>
                      <a:pPr algn="ctr">
                        <a:lnSpc>
                          <a:spcPct val="150000"/>
                        </a:lnSpc>
                      </a:pPr>
                      <a:r>
                        <a:rPr lang="zh-TW" altLang="en-US" sz="1200" dirty="0" smtClean="0"/>
                        <a:t>雙銅機</a:t>
                      </a:r>
                      <a:endParaRPr lang="zh-TW" altLang="en-US" sz="1200" dirty="0"/>
                    </a:p>
                  </a:txBody>
                  <a:tcPr/>
                </a:tc>
                <a:tc>
                  <a:txBody>
                    <a:bodyPr/>
                    <a:lstStyle/>
                    <a:p>
                      <a:pPr algn="ctr">
                        <a:lnSpc>
                          <a:spcPct val="150000"/>
                        </a:lnSpc>
                      </a:pPr>
                      <a:r>
                        <a:rPr lang="en-US" altLang="zh-TW" sz="1200" dirty="0" smtClean="0"/>
                        <a:t>2</a:t>
                      </a:r>
                      <a:endParaRPr lang="zh-TW" altLang="en-US" sz="1200" dirty="0"/>
                    </a:p>
                  </a:txBody>
                  <a:tcPr/>
                </a:tc>
              </a:tr>
              <a:tr h="370840">
                <a:tc>
                  <a:txBody>
                    <a:bodyPr/>
                    <a:lstStyle/>
                    <a:p>
                      <a:pPr algn="ctr">
                        <a:lnSpc>
                          <a:spcPct val="150000"/>
                        </a:lnSpc>
                      </a:pPr>
                      <a:r>
                        <a:rPr lang="zh-TW" altLang="en-US" sz="1200" dirty="0" smtClean="0"/>
                        <a:t>複絞機</a:t>
                      </a:r>
                      <a:endParaRPr lang="zh-TW" altLang="en-US" sz="1200" dirty="0"/>
                    </a:p>
                  </a:txBody>
                  <a:tcPr/>
                </a:tc>
                <a:tc>
                  <a:txBody>
                    <a:bodyPr/>
                    <a:lstStyle/>
                    <a:p>
                      <a:pPr algn="ctr">
                        <a:lnSpc>
                          <a:spcPct val="150000"/>
                        </a:lnSpc>
                      </a:pPr>
                      <a:r>
                        <a:rPr lang="en-US" altLang="zh-TW" sz="1200" dirty="0" smtClean="0"/>
                        <a:t>1</a:t>
                      </a:r>
                      <a:endParaRPr lang="zh-TW" altLang="en-US" sz="1200" dirty="0"/>
                    </a:p>
                  </a:txBody>
                  <a:tcPr/>
                </a:tc>
              </a:tr>
              <a:tr h="370840">
                <a:tc>
                  <a:txBody>
                    <a:bodyPr/>
                    <a:lstStyle/>
                    <a:p>
                      <a:pPr algn="ctr">
                        <a:lnSpc>
                          <a:spcPct val="150000"/>
                        </a:lnSpc>
                      </a:pPr>
                      <a:r>
                        <a:rPr lang="zh-TW" altLang="en-US" sz="1200" dirty="0" smtClean="0"/>
                        <a:t>包帶機</a:t>
                      </a:r>
                      <a:endParaRPr lang="zh-TW" altLang="en-US" sz="1200" dirty="0"/>
                    </a:p>
                  </a:txBody>
                  <a:tcPr/>
                </a:tc>
                <a:tc>
                  <a:txBody>
                    <a:bodyPr/>
                    <a:lstStyle/>
                    <a:p>
                      <a:pPr algn="ctr">
                        <a:lnSpc>
                          <a:spcPct val="150000"/>
                        </a:lnSpc>
                      </a:pPr>
                      <a:r>
                        <a:rPr lang="en-US" altLang="zh-TW" sz="1200" dirty="0" smtClean="0"/>
                        <a:t>2</a:t>
                      </a:r>
                      <a:endParaRPr lang="zh-TW" altLang="en-US" sz="1200" dirty="0"/>
                    </a:p>
                  </a:txBody>
                  <a:tcPr/>
                </a:tc>
              </a:tr>
            </a:tbl>
          </a:graphicData>
        </a:graphic>
      </p:graphicFrame>
      <p:pic>
        <p:nvPicPr>
          <p:cNvPr id="9" name="圖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1960" y="445854"/>
            <a:ext cx="2232248" cy="2977673"/>
          </a:xfrm>
          <a:prstGeom prst="rect">
            <a:avLst/>
          </a:prstGeom>
        </p:spPr>
      </p:pic>
      <p:pic>
        <p:nvPicPr>
          <p:cNvPr id="10" name="圖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59832" y="3484374"/>
            <a:ext cx="3360373" cy="2520280"/>
          </a:xfrm>
          <a:prstGeom prst="rect">
            <a:avLst/>
          </a:prstGeom>
        </p:spPr>
      </p:pic>
    </p:spTree>
    <p:extLst>
      <p:ext uri="{BB962C8B-B14F-4D97-AF65-F5344CB8AC3E}">
        <p14:creationId xmlns:p14="http://schemas.microsoft.com/office/powerpoint/2010/main" val="3434791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生產設備</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13</a:t>
            </a:r>
            <a:endParaRPr lang="zh-TW" altLang="en-US" dirty="0"/>
          </a:p>
        </p:txBody>
      </p:sp>
      <p:graphicFrame>
        <p:nvGraphicFramePr>
          <p:cNvPr id="8" name="表格 7"/>
          <p:cNvGraphicFramePr>
            <a:graphicFrameLocks noGrp="1"/>
          </p:cNvGraphicFramePr>
          <p:nvPr>
            <p:extLst>
              <p:ext uri="{D42A27DB-BD31-4B8C-83A1-F6EECF244321}">
                <p14:modId xmlns:p14="http://schemas.microsoft.com/office/powerpoint/2010/main" val="2624995074"/>
              </p:ext>
            </p:extLst>
          </p:nvPr>
        </p:nvGraphicFramePr>
        <p:xfrm>
          <a:off x="539552" y="1556792"/>
          <a:ext cx="2543944" cy="4119880"/>
        </p:xfrm>
        <a:graphic>
          <a:graphicData uri="http://schemas.openxmlformats.org/drawingml/2006/table">
            <a:tbl>
              <a:tblPr firstRow="1" bandRow="1">
                <a:tableStyleId>{5C22544A-7EE6-4342-B048-85BDC9FD1C3A}</a:tableStyleId>
              </a:tblPr>
              <a:tblGrid>
                <a:gridCol w="1271972"/>
                <a:gridCol w="1271972"/>
              </a:tblGrid>
              <a:tr h="370840">
                <a:tc>
                  <a:txBody>
                    <a:bodyPr/>
                    <a:lstStyle/>
                    <a:p>
                      <a:pPr algn="ctr">
                        <a:lnSpc>
                          <a:spcPct val="150000"/>
                        </a:lnSpc>
                      </a:pPr>
                      <a:r>
                        <a:rPr lang="zh-TW" altLang="en-US" sz="1400" dirty="0" smtClean="0"/>
                        <a:t>設備名稱</a:t>
                      </a:r>
                      <a:endParaRPr lang="zh-TW" altLang="en-US" sz="1400" dirty="0"/>
                    </a:p>
                  </a:txBody>
                  <a:tcPr/>
                </a:tc>
                <a:tc>
                  <a:txBody>
                    <a:bodyPr/>
                    <a:lstStyle/>
                    <a:p>
                      <a:pPr algn="ctr">
                        <a:lnSpc>
                          <a:spcPct val="150000"/>
                        </a:lnSpc>
                      </a:pPr>
                      <a:r>
                        <a:rPr lang="zh-TW" altLang="en-US" sz="1400" dirty="0" smtClean="0"/>
                        <a:t>數量</a:t>
                      </a:r>
                      <a:endParaRPr lang="zh-TW" altLang="en-US" sz="1400" dirty="0"/>
                    </a:p>
                  </a:txBody>
                  <a:tcPr/>
                </a:tc>
              </a:tr>
              <a:tr h="370840">
                <a:tc>
                  <a:txBody>
                    <a:bodyPr/>
                    <a:lstStyle/>
                    <a:p>
                      <a:pPr algn="ctr">
                        <a:lnSpc>
                          <a:spcPct val="150000"/>
                        </a:lnSpc>
                      </a:pPr>
                      <a:r>
                        <a:rPr lang="en-US" altLang="zh-TW" sz="1200" dirty="0" smtClean="0"/>
                        <a:t>16</a:t>
                      </a:r>
                      <a:r>
                        <a:rPr lang="zh-TW" altLang="en-US" sz="1200" dirty="0" smtClean="0"/>
                        <a:t>走編織機</a:t>
                      </a:r>
                      <a:endParaRPr lang="zh-TW" altLang="en-US" sz="1200" dirty="0"/>
                    </a:p>
                  </a:txBody>
                  <a:tcPr/>
                </a:tc>
                <a:tc>
                  <a:txBody>
                    <a:bodyPr/>
                    <a:lstStyle/>
                    <a:p>
                      <a:pPr algn="ctr">
                        <a:lnSpc>
                          <a:spcPct val="150000"/>
                        </a:lnSpc>
                      </a:pPr>
                      <a:r>
                        <a:rPr lang="en-US" altLang="zh-TW" sz="1200" dirty="0" smtClean="0"/>
                        <a:t>80</a:t>
                      </a:r>
                      <a:endParaRPr lang="zh-TW" altLang="en-US" sz="1200" dirty="0"/>
                    </a:p>
                  </a:txBody>
                  <a:tcPr/>
                </a:tc>
              </a:tr>
              <a:tr h="370840">
                <a:tc>
                  <a:txBody>
                    <a:bodyPr/>
                    <a:lstStyle/>
                    <a:p>
                      <a:pPr algn="ctr">
                        <a:lnSpc>
                          <a:spcPct val="150000"/>
                        </a:lnSpc>
                      </a:pPr>
                      <a:r>
                        <a:rPr lang="en-US" altLang="zh-TW" sz="1200" dirty="0" smtClean="0"/>
                        <a:t>24</a:t>
                      </a:r>
                      <a:r>
                        <a:rPr lang="zh-TW" altLang="en-US" sz="1200" dirty="0" smtClean="0"/>
                        <a:t>走編織機</a:t>
                      </a:r>
                      <a:endParaRPr lang="zh-TW" altLang="en-US" sz="1200" dirty="0"/>
                    </a:p>
                  </a:txBody>
                  <a:tcPr/>
                </a:tc>
                <a:tc>
                  <a:txBody>
                    <a:bodyPr/>
                    <a:lstStyle/>
                    <a:p>
                      <a:pPr algn="ctr">
                        <a:lnSpc>
                          <a:spcPct val="150000"/>
                        </a:lnSpc>
                      </a:pPr>
                      <a:r>
                        <a:rPr lang="en-US" altLang="zh-TW" sz="1200" dirty="0" smtClean="0"/>
                        <a:t>36</a:t>
                      </a:r>
                      <a:endParaRPr lang="zh-TW" altLang="en-US" sz="1200" dirty="0"/>
                    </a:p>
                  </a:txBody>
                  <a:tcPr/>
                </a:tc>
              </a:tr>
              <a:tr h="370840">
                <a:tc>
                  <a:txBody>
                    <a:bodyPr/>
                    <a:lstStyle/>
                    <a:p>
                      <a:pPr algn="ctr">
                        <a:lnSpc>
                          <a:spcPct val="150000"/>
                        </a:lnSpc>
                      </a:pPr>
                      <a:r>
                        <a:rPr lang="en-US" altLang="zh-TW" sz="1200" dirty="0" smtClean="0"/>
                        <a:t>32</a:t>
                      </a:r>
                      <a:r>
                        <a:rPr lang="zh-TW" altLang="en-US" sz="1200" dirty="0" smtClean="0"/>
                        <a:t>走編織機</a:t>
                      </a:r>
                      <a:endParaRPr lang="zh-TW" altLang="en-US" sz="1200" dirty="0"/>
                    </a:p>
                  </a:txBody>
                  <a:tcPr/>
                </a:tc>
                <a:tc>
                  <a:txBody>
                    <a:bodyPr/>
                    <a:lstStyle/>
                    <a:p>
                      <a:pPr algn="ctr">
                        <a:lnSpc>
                          <a:spcPct val="150000"/>
                        </a:lnSpc>
                      </a:pPr>
                      <a:r>
                        <a:rPr lang="en-US" altLang="zh-TW" sz="1200" dirty="0" smtClean="0"/>
                        <a:t>2</a:t>
                      </a:r>
                      <a:endParaRPr lang="zh-TW" altLang="en-US" sz="1200" dirty="0"/>
                    </a:p>
                  </a:txBody>
                  <a:tcPr/>
                </a:tc>
              </a:tr>
              <a:tr h="370840">
                <a:tc>
                  <a:txBody>
                    <a:bodyPr/>
                    <a:lstStyle/>
                    <a:p>
                      <a:pPr algn="ctr">
                        <a:lnSpc>
                          <a:spcPct val="150000"/>
                        </a:lnSpc>
                      </a:pPr>
                      <a:r>
                        <a:rPr lang="en-US" altLang="zh-TW" sz="1200" dirty="0" smtClean="0"/>
                        <a:t>16</a:t>
                      </a:r>
                      <a:r>
                        <a:rPr lang="zh-TW" altLang="en-US" sz="1200" dirty="0" smtClean="0"/>
                        <a:t>走編銅機</a:t>
                      </a:r>
                      <a:endParaRPr lang="zh-TW" altLang="en-US" sz="1200" dirty="0"/>
                    </a:p>
                  </a:txBody>
                  <a:tcPr/>
                </a:tc>
                <a:tc>
                  <a:txBody>
                    <a:bodyPr/>
                    <a:lstStyle/>
                    <a:p>
                      <a:pPr algn="ctr">
                        <a:lnSpc>
                          <a:spcPct val="150000"/>
                        </a:lnSpc>
                      </a:pPr>
                      <a:r>
                        <a:rPr lang="en-US" altLang="zh-TW" sz="1200" dirty="0" smtClean="0"/>
                        <a:t>8</a:t>
                      </a:r>
                      <a:endParaRPr lang="zh-TW" altLang="en-US" sz="1200" dirty="0"/>
                    </a:p>
                  </a:txBody>
                  <a:tcPr/>
                </a:tc>
              </a:tr>
              <a:tr h="370840">
                <a:tc>
                  <a:txBody>
                    <a:bodyPr/>
                    <a:lstStyle/>
                    <a:p>
                      <a:pPr algn="ctr">
                        <a:lnSpc>
                          <a:spcPct val="150000"/>
                        </a:lnSpc>
                      </a:pPr>
                      <a:r>
                        <a:rPr lang="en-US" altLang="zh-TW" sz="1200" dirty="0" smtClean="0"/>
                        <a:t>48</a:t>
                      </a:r>
                      <a:r>
                        <a:rPr lang="zh-TW" altLang="en-US" sz="1200" dirty="0" smtClean="0"/>
                        <a:t>走編銅機</a:t>
                      </a:r>
                      <a:endParaRPr lang="zh-TW" altLang="en-US" sz="1200" dirty="0"/>
                    </a:p>
                  </a:txBody>
                  <a:tcPr/>
                </a:tc>
                <a:tc>
                  <a:txBody>
                    <a:bodyPr/>
                    <a:lstStyle/>
                    <a:p>
                      <a:pPr algn="ctr">
                        <a:lnSpc>
                          <a:spcPct val="150000"/>
                        </a:lnSpc>
                      </a:pPr>
                      <a:r>
                        <a:rPr lang="en-US" altLang="zh-TW" sz="1200" dirty="0" smtClean="0"/>
                        <a:t>1</a:t>
                      </a:r>
                      <a:endParaRPr lang="zh-TW" altLang="en-US" sz="1200" dirty="0"/>
                    </a:p>
                  </a:txBody>
                  <a:tcPr/>
                </a:tc>
              </a:tr>
              <a:tr h="370840">
                <a:tc>
                  <a:txBody>
                    <a:bodyPr/>
                    <a:lstStyle/>
                    <a:p>
                      <a:pPr algn="ctr">
                        <a:lnSpc>
                          <a:spcPct val="150000"/>
                        </a:lnSpc>
                      </a:pPr>
                      <a:r>
                        <a:rPr lang="zh-TW" altLang="en-US" sz="1200" dirty="0" smtClean="0"/>
                        <a:t>緯紗機</a:t>
                      </a:r>
                      <a:endParaRPr lang="zh-TW" altLang="en-US" sz="1200" dirty="0"/>
                    </a:p>
                  </a:txBody>
                  <a:tcPr/>
                </a:tc>
                <a:tc>
                  <a:txBody>
                    <a:bodyPr/>
                    <a:lstStyle/>
                    <a:p>
                      <a:pPr algn="ctr">
                        <a:lnSpc>
                          <a:spcPct val="150000"/>
                        </a:lnSpc>
                      </a:pPr>
                      <a:r>
                        <a:rPr lang="en-US" altLang="zh-TW" sz="1200" dirty="0" smtClean="0"/>
                        <a:t>5</a:t>
                      </a:r>
                      <a:endParaRPr lang="zh-TW" altLang="en-US" sz="1200" dirty="0"/>
                    </a:p>
                  </a:txBody>
                  <a:tcPr/>
                </a:tc>
              </a:tr>
              <a:tr h="370840">
                <a:tc>
                  <a:txBody>
                    <a:bodyPr/>
                    <a:lstStyle/>
                    <a:p>
                      <a:pPr algn="ctr">
                        <a:lnSpc>
                          <a:spcPct val="150000"/>
                        </a:lnSpc>
                      </a:pPr>
                      <a:r>
                        <a:rPr lang="zh-TW" altLang="en-US" sz="1200" dirty="0" smtClean="0"/>
                        <a:t>緯銅機</a:t>
                      </a:r>
                      <a:endParaRPr lang="zh-TW" altLang="en-US" sz="1200" dirty="0"/>
                    </a:p>
                  </a:txBody>
                  <a:tcPr/>
                </a:tc>
                <a:tc>
                  <a:txBody>
                    <a:bodyPr/>
                    <a:lstStyle/>
                    <a:p>
                      <a:pPr algn="ctr">
                        <a:lnSpc>
                          <a:spcPct val="150000"/>
                        </a:lnSpc>
                      </a:pPr>
                      <a:r>
                        <a:rPr lang="en-US" altLang="zh-TW" sz="1200" dirty="0" smtClean="0"/>
                        <a:t>2</a:t>
                      </a:r>
                      <a:endParaRPr lang="zh-TW" altLang="en-US" sz="1200" dirty="0"/>
                    </a:p>
                  </a:txBody>
                  <a:tcPr/>
                </a:tc>
              </a:tr>
              <a:tr h="370840">
                <a:tc>
                  <a:txBody>
                    <a:bodyPr/>
                    <a:lstStyle/>
                    <a:p>
                      <a:pPr algn="ctr">
                        <a:lnSpc>
                          <a:spcPct val="150000"/>
                        </a:lnSpc>
                      </a:pPr>
                      <a:r>
                        <a:rPr lang="zh-TW" altLang="en-US" sz="1200" dirty="0" smtClean="0"/>
                        <a:t>纏繞機</a:t>
                      </a:r>
                      <a:endParaRPr lang="zh-TW" altLang="en-US" sz="1200" dirty="0"/>
                    </a:p>
                  </a:txBody>
                  <a:tcPr/>
                </a:tc>
                <a:tc>
                  <a:txBody>
                    <a:bodyPr/>
                    <a:lstStyle/>
                    <a:p>
                      <a:pPr algn="ctr">
                        <a:lnSpc>
                          <a:spcPct val="150000"/>
                        </a:lnSpc>
                      </a:pPr>
                      <a:r>
                        <a:rPr lang="en-US" altLang="zh-TW" sz="1200" smtClean="0"/>
                        <a:t>6</a:t>
                      </a:r>
                      <a:endParaRPr lang="zh-TW" altLang="en-US" sz="1200" dirty="0"/>
                    </a:p>
                  </a:txBody>
                  <a:tcPr/>
                </a:tc>
              </a:tr>
              <a:tr h="370840">
                <a:tc>
                  <a:txBody>
                    <a:bodyPr/>
                    <a:lstStyle/>
                    <a:p>
                      <a:pPr algn="ctr">
                        <a:lnSpc>
                          <a:spcPct val="150000"/>
                        </a:lnSpc>
                      </a:pPr>
                      <a:r>
                        <a:rPr lang="zh-TW" altLang="en-US" sz="1200" dirty="0" smtClean="0"/>
                        <a:t>上膠機</a:t>
                      </a:r>
                      <a:endParaRPr lang="zh-TW" altLang="en-US" sz="1200" dirty="0"/>
                    </a:p>
                  </a:txBody>
                  <a:tcPr/>
                </a:tc>
                <a:tc>
                  <a:txBody>
                    <a:bodyPr/>
                    <a:lstStyle/>
                    <a:p>
                      <a:pPr algn="ctr">
                        <a:lnSpc>
                          <a:spcPct val="150000"/>
                        </a:lnSpc>
                      </a:pPr>
                      <a:r>
                        <a:rPr lang="en-US" altLang="zh-TW" sz="1200" dirty="0" smtClean="0"/>
                        <a:t>5</a:t>
                      </a:r>
                      <a:endParaRPr lang="zh-TW" altLang="en-US" sz="1200" dirty="0"/>
                    </a:p>
                  </a:txBody>
                  <a:tcPr/>
                </a:tc>
              </a:tr>
              <a:tr h="370840">
                <a:tc>
                  <a:txBody>
                    <a:bodyPr/>
                    <a:lstStyle/>
                    <a:p>
                      <a:pPr algn="ctr">
                        <a:lnSpc>
                          <a:spcPct val="150000"/>
                        </a:lnSpc>
                      </a:pPr>
                      <a:r>
                        <a:rPr lang="zh-TW" altLang="en-US" sz="1200" dirty="0" smtClean="0"/>
                        <a:t>盤線機</a:t>
                      </a:r>
                      <a:endParaRPr lang="zh-TW" altLang="en-US" sz="1200" dirty="0"/>
                    </a:p>
                  </a:txBody>
                  <a:tcPr/>
                </a:tc>
                <a:tc>
                  <a:txBody>
                    <a:bodyPr/>
                    <a:lstStyle/>
                    <a:p>
                      <a:pPr algn="ctr">
                        <a:lnSpc>
                          <a:spcPct val="150000"/>
                        </a:lnSpc>
                      </a:pPr>
                      <a:r>
                        <a:rPr lang="en-US" altLang="zh-TW" sz="1200" dirty="0" smtClean="0"/>
                        <a:t>7</a:t>
                      </a:r>
                      <a:endParaRPr lang="zh-TW" altLang="en-US" sz="1200" dirty="0"/>
                    </a:p>
                  </a:txBody>
                  <a:tcPr/>
                </a:tc>
              </a:tr>
            </a:tbl>
          </a:graphicData>
        </a:graphic>
      </p:graphicFrame>
      <p:pic>
        <p:nvPicPr>
          <p:cNvPr id="3" name="圖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1840" y="3068960"/>
            <a:ext cx="3396282" cy="2547212"/>
          </a:xfrm>
          <a:prstGeom prst="rect">
            <a:avLst/>
          </a:prstGeom>
        </p:spPr>
      </p:pic>
      <p:pic>
        <p:nvPicPr>
          <p:cNvPr id="6" name="圖片 5"/>
          <p:cNvPicPr>
            <a:picLocks noChangeAspect="1"/>
          </p:cNvPicPr>
          <p:nvPr/>
        </p:nvPicPr>
        <p:blipFill rotWithShape="1">
          <a:blip r:embed="rId6" cstate="print">
            <a:extLst>
              <a:ext uri="{28A0092B-C50C-407E-A947-70E740481C1C}">
                <a14:useLocalDpi xmlns:a14="http://schemas.microsoft.com/office/drawing/2010/main" val="0"/>
              </a:ext>
            </a:extLst>
          </a:blip>
          <a:srcRect b="5516"/>
          <a:stretch/>
        </p:blipFill>
        <p:spPr>
          <a:xfrm>
            <a:off x="6600130" y="1052739"/>
            <a:ext cx="2392238" cy="3013731"/>
          </a:xfrm>
          <a:prstGeom prst="rect">
            <a:avLst/>
          </a:prstGeom>
        </p:spPr>
      </p:pic>
    </p:spTree>
    <p:extLst>
      <p:ext uri="{BB962C8B-B14F-4D97-AF65-F5344CB8AC3E}">
        <p14:creationId xmlns:p14="http://schemas.microsoft.com/office/powerpoint/2010/main" val="3417936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體系認證</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14</a:t>
            </a:r>
            <a:endParaRPr lang="zh-TW" altLang="en-US" dirty="0"/>
          </a:p>
        </p:txBody>
      </p:sp>
      <p:pic>
        <p:nvPicPr>
          <p:cNvPr id="6" name="圖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908722"/>
            <a:ext cx="3302740" cy="4804846"/>
          </a:xfrm>
          <a:prstGeom prst="rect">
            <a:avLst/>
          </a:prstGeom>
          <a:ln>
            <a:solidFill>
              <a:schemeClr val="tx1"/>
            </a:solidFill>
          </a:ln>
        </p:spPr>
      </p:pic>
      <p:sp>
        <p:nvSpPr>
          <p:cNvPr id="8" name="文字方塊 7"/>
          <p:cNvSpPr txBox="1"/>
          <p:nvPr/>
        </p:nvSpPr>
        <p:spPr>
          <a:xfrm>
            <a:off x="395536" y="2204864"/>
            <a:ext cx="2993127" cy="461665"/>
          </a:xfrm>
          <a:prstGeom prst="rect">
            <a:avLst/>
          </a:prstGeom>
          <a:noFill/>
        </p:spPr>
        <p:txBody>
          <a:bodyPr wrap="none" rtlCol="0">
            <a:spAutoFit/>
          </a:bodyPr>
          <a:lstStyle/>
          <a:p>
            <a:r>
              <a:rPr lang="zh-TW" altLang="en-US" sz="1200" b="1" dirty="0" smtClean="0"/>
              <a:t>管理體系認證</a:t>
            </a:r>
            <a:r>
              <a:rPr lang="ja-JP" altLang="en-US" sz="1200" b="1" dirty="0" smtClean="0"/>
              <a:t>：</a:t>
            </a:r>
            <a:r>
              <a:rPr lang="zh-TW" altLang="en-US" sz="1200" b="1" dirty="0" smtClean="0"/>
              <a:t>      </a:t>
            </a:r>
            <a:r>
              <a:rPr lang="en-US" altLang="zh-TW" sz="1200" b="1" dirty="0" smtClean="0"/>
              <a:t>ISO</a:t>
            </a:r>
            <a:r>
              <a:rPr lang="zh-TW" altLang="en-US" sz="1200" b="1" dirty="0" smtClean="0"/>
              <a:t> </a:t>
            </a:r>
            <a:r>
              <a:rPr lang="en-US" altLang="zh-TW" sz="1200" b="1" dirty="0" smtClean="0"/>
              <a:t>9001</a:t>
            </a:r>
            <a:r>
              <a:rPr lang="zh-TW" altLang="en-US" sz="1200" b="1" dirty="0" smtClean="0"/>
              <a:t> </a:t>
            </a:r>
            <a:r>
              <a:rPr lang="en-US" altLang="zh-TW" sz="1200" b="1" dirty="0" smtClean="0"/>
              <a:t>:</a:t>
            </a:r>
            <a:r>
              <a:rPr lang="zh-TW" altLang="en-US" sz="1200" b="1" dirty="0" smtClean="0"/>
              <a:t> </a:t>
            </a:r>
            <a:r>
              <a:rPr lang="en-US" altLang="zh-TW" sz="1200" b="1" dirty="0" smtClean="0"/>
              <a:t>2015</a:t>
            </a:r>
            <a:r>
              <a:rPr lang="zh-TW" altLang="en-US" sz="1200" b="1" dirty="0" smtClean="0"/>
              <a:t> </a:t>
            </a:r>
            <a:r>
              <a:rPr lang="en-US" altLang="zh-TW" sz="1200" b="1" dirty="0" smtClean="0"/>
              <a:t>(</a:t>
            </a:r>
            <a:r>
              <a:rPr lang="zh-TW" altLang="en-US" sz="1200" b="1" dirty="0" smtClean="0"/>
              <a:t>完成</a:t>
            </a:r>
            <a:r>
              <a:rPr lang="en-US" altLang="zh-TW" sz="1200" b="1" dirty="0" smtClean="0"/>
              <a:t>)</a:t>
            </a:r>
          </a:p>
          <a:p>
            <a:r>
              <a:rPr lang="zh-TW" altLang="en-US" sz="1200" b="1" dirty="0"/>
              <a:t> </a:t>
            </a:r>
            <a:r>
              <a:rPr lang="zh-TW" altLang="en-US" sz="1200" b="1" dirty="0" smtClean="0"/>
              <a:t>                                 </a:t>
            </a:r>
            <a:r>
              <a:rPr lang="en-US" altLang="zh-TW" sz="1200" b="1" dirty="0" smtClean="0"/>
              <a:t>IATF</a:t>
            </a:r>
            <a:r>
              <a:rPr lang="zh-TW" altLang="en-US" sz="1200" b="1" dirty="0" smtClean="0"/>
              <a:t> </a:t>
            </a:r>
            <a:r>
              <a:rPr lang="en-US" altLang="zh-TW" sz="1200" b="1" dirty="0" smtClean="0"/>
              <a:t>16949</a:t>
            </a:r>
            <a:r>
              <a:rPr lang="zh-TW" altLang="en-US" sz="1200" b="1" dirty="0" smtClean="0"/>
              <a:t> </a:t>
            </a:r>
            <a:r>
              <a:rPr lang="en-US" altLang="zh-TW" sz="1200" b="1" dirty="0" smtClean="0"/>
              <a:t>(</a:t>
            </a:r>
            <a:r>
              <a:rPr lang="zh-TW" altLang="en-US" sz="1200" b="1" dirty="0" smtClean="0"/>
              <a:t>導入中</a:t>
            </a:r>
            <a:r>
              <a:rPr lang="en-US" altLang="zh-TW" sz="1200" b="1" dirty="0" smtClean="0"/>
              <a:t>)</a:t>
            </a:r>
            <a:endParaRPr lang="zh-TW" altLang="en-US" sz="1200" b="1" dirty="0"/>
          </a:p>
        </p:txBody>
      </p:sp>
    </p:spTree>
    <p:extLst>
      <p:ext uri="{BB962C8B-B14F-4D97-AF65-F5344CB8AC3E}">
        <p14:creationId xmlns:p14="http://schemas.microsoft.com/office/powerpoint/2010/main" val="40635817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產品認證</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15</a:t>
            </a:r>
            <a:endParaRPr lang="zh-TW" altLang="en-US" dirty="0"/>
          </a:p>
        </p:txBody>
      </p:sp>
      <p:pic>
        <p:nvPicPr>
          <p:cNvPr id="819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208" t="27160" r="52350" b="8802"/>
          <a:stretch/>
        </p:blipFill>
        <p:spPr bwMode="auto">
          <a:xfrm>
            <a:off x="3252006" y="1314488"/>
            <a:ext cx="5257401" cy="4462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S:\行銷部門\2D Design\目錄 Catalogue\第7版 目錄\7th Edition pictures\UL商標\UL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4812" y="1608571"/>
            <a:ext cx="797099" cy="797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C:\Users\chrissy.NIZING\Desktop\CSA.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1620899"/>
            <a:ext cx="817251" cy="817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192.168.10.222\辦公室\行銷部門\日進 Website\nizing website ASP.NET2015.12.02\images\button\vd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361" y="2564904"/>
            <a:ext cx="1008113" cy="756085"/>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13"/>
          <p:cNvPicPr>
            <a:picLocks noChangeAspect="1"/>
          </p:cNvPicPr>
          <p:nvPr/>
        </p:nvPicPr>
        <p:blipFill rotWithShape="1">
          <a:blip r:embed="rId9">
            <a:extLst>
              <a:ext uri="{28A0092B-C50C-407E-A947-70E740481C1C}">
                <a14:useLocalDpi xmlns:a14="http://schemas.microsoft.com/office/drawing/2010/main" val="0"/>
              </a:ext>
            </a:extLst>
          </a:blip>
          <a:srcRect l="5956" t="28062" r="9466" b="27822"/>
          <a:stretch/>
        </p:blipFill>
        <p:spPr>
          <a:xfrm>
            <a:off x="587618" y="3559389"/>
            <a:ext cx="1705289" cy="889476"/>
          </a:xfrm>
          <a:prstGeom prst="rect">
            <a:avLst/>
          </a:prstGeom>
        </p:spPr>
      </p:pic>
      <p:pic>
        <p:nvPicPr>
          <p:cNvPr id="15" name="Picture 3" descr="\\192.168.10.222\辦公室\行銷部門\日進 Website\nizing website ASP.NET2015.12.02\images\button\ccc.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3608" y="4653136"/>
            <a:ext cx="1008112" cy="75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405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產品認證</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16</a:t>
            </a:r>
            <a:endParaRPr lang="zh-TW" altLang="en-US" dirty="0"/>
          </a:p>
        </p:txBody>
      </p:sp>
      <p:pic>
        <p:nvPicPr>
          <p:cNvPr id="11" name="Picture 2" descr="S:\行銷部門\2D Design\目錄 Catalogue\第7版 目錄\7th Edition pictures\UL商標\U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812" y="1608571"/>
            <a:ext cx="797099" cy="797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C:\Users\chrissy.NIZING\Desktop\CS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5656" y="1620899"/>
            <a:ext cx="817251" cy="817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192.168.10.222\辦公室\行銷部門\日進 Website\nizing website ASP.NET2015.12.02\images\button\vd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361" y="2564904"/>
            <a:ext cx="1008113" cy="756085"/>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13"/>
          <p:cNvPicPr>
            <a:picLocks noChangeAspect="1"/>
          </p:cNvPicPr>
          <p:nvPr/>
        </p:nvPicPr>
        <p:blipFill rotWithShape="1">
          <a:blip r:embed="rId8">
            <a:extLst>
              <a:ext uri="{28A0092B-C50C-407E-A947-70E740481C1C}">
                <a14:useLocalDpi xmlns:a14="http://schemas.microsoft.com/office/drawing/2010/main" val="0"/>
              </a:ext>
            </a:extLst>
          </a:blip>
          <a:srcRect l="5956" t="28062" r="9466" b="27822"/>
          <a:stretch/>
        </p:blipFill>
        <p:spPr>
          <a:xfrm>
            <a:off x="587618" y="3559389"/>
            <a:ext cx="1705289" cy="889476"/>
          </a:xfrm>
          <a:prstGeom prst="rect">
            <a:avLst/>
          </a:prstGeom>
        </p:spPr>
      </p:pic>
      <p:pic>
        <p:nvPicPr>
          <p:cNvPr id="15" name="Picture 3" descr="\\192.168.10.222\辦公室\行銷部門\日進 Website\nizing website ASP.NET2015.12.02\images\button\ccc.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3608" y="4653136"/>
            <a:ext cx="1008112" cy="7560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58619" t="12404" r="2638" b="6836"/>
          <a:stretch/>
        </p:blipFill>
        <p:spPr bwMode="auto">
          <a:xfrm>
            <a:off x="3764147" y="415946"/>
            <a:ext cx="4662494" cy="5461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7039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產品認證</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17</a:t>
            </a:r>
            <a:endParaRPr lang="zh-TW" altLang="en-US" dirty="0"/>
          </a:p>
        </p:txBody>
      </p:sp>
      <p:pic>
        <p:nvPicPr>
          <p:cNvPr id="11" name="Picture 2" descr="S:\行銷部門\2D Design\目錄 Catalogue\第7版 目錄\7th Edition pictures\UL商標\UL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812" y="1608571"/>
            <a:ext cx="797099" cy="7970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C:\Users\chrissy.NIZING\Desktop\CS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5656" y="1620899"/>
            <a:ext cx="817251" cy="817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192.168.10.222\辦公室\行銷部門\日進 Website\nizing website ASP.NET2015.12.02\images\button\vd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361" y="2564904"/>
            <a:ext cx="1008113" cy="756085"/>
          </a:xfrm>
          <a:prstGeom prst="rect">
            <a:avLst/>
          </a:prstGeom>
          <a:noFill/>
          <a:extLst>
            <a:ext uri="{909E8E84-426E-40DD-AFC4-6F175D3DCCD1}">
              <a14:hiddenFill xmlns:a14="http://schemas.microsoft.com/office/drawing/2010/main">
                <a:solidFill>
                  <a:srgbClr val="FFFFFF"/>
                </a:solidFill>
              </a14:hiddenFill>
            </a:ext>
          </a:extLst>
        </p:spPr>
      </p:pic>
      <p:pic>
        <p:nvPicPr>
          <p:cNvPr id="14" name="圖片 13"/>
          <p:cNvPicPr>
            <a:picLocks noChangeAspect="1"/>
          </p:cNvPicPr>
          <p:nvPr/>
        </p:nvPicPr>
        <p:blipFill rotWithShape="1">
          <a:blip r:embed="rId8">
            <a:extLst>
              <a:ext uri="{28A0092B-C50C-407E-A947-70E740481C1C}">
                <a14:useLocalDpi xmlns:a14="http://schemas.microsoft.com/office/drawing/2010/main" val="0"/>
              </a:ext>
            </a:extLst>
          </a:blip>
          <a:srcRect l="5956" t="28062" r="9466" b="27822"/>
          <a:stretch/>
        </p:blipFill>
        <p:spPr>
          <a:xfrm>
            <a:off x="587618" y="3559389"/>
            <a:ext cx="1705289" cy="889476"/>
          </a:xfrm>
          <a:prstGeom prst="rect">
            <a:avLst/>
          </a:prstGeom>
        </p:spPr>
      </p:pic>
      <p:pic>
        <p:nvPicPr>
          <p:cNvPr id="15" name="Picture 3" descr="\\192.168.10.222\辦公室\行銷部門\日進 Website\nizing website ASP.NET2015.12.02\images\button\ccc.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3608" y="4653136"/>
            <a:ext cx="1008112" cy="7560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55139" t="14691" r="3474" b="24692"/>
          <a:stretch/>
        </p:blipFill>
        <p:spPr bwMode="auto">
          <a:xfrm>
            <a:off x="3095417" y="1100625"/>
            <a:ext cx="5681231" cy="4680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48761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en-US" altLang="zh-TW" sz="1600" b="1" dirty="0" smtClean="0">
                <a:effectLst/>
              </a:rPr>
              <a:t>HSF</a:t>
            </a:r>
            <a:r>
              <a:rPr lang="zh-TW" altLang="en-US" sz="1600" b="1" dirty="0">
                <a:effectLst/>
              </a:rPr>
              <a:t>政策</a:t>
            </a: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18</a:t>
            </a:r>
            <a:endParaRPr lang="zh-TW" altLang="en-US" dirty="0"/>
          </a:p>
        </p:txBody>
      </p:sp>
      <p:sp>
        <p:nvSpPr>
          <p:cNvPr id="19" name="內容版面配置區 2"/>
          <p:cNvSpPr txBox="1">
            <a:spLocks/>
          </p:cNvSpPr>
          <p:nvPr/>
        </p:nvSpPr>
        <p:spPr>
          <a:xfrm>
            <a:off x="1043608" y="1268760"/>
            <a:ext cx="7736964" cy="555384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pPr marL="82296" algn="l"/>
            <a:r>
              <a:rPr lang="en-US" altLang="zh-TW" dirty="0" smtClean="0">
                <a:solidFill>
                  <a:schemeClr val="tx1"/>
                </a:solidFill>
                <a:latin typeface="+mn-ea"/>
              </a:rPr>
              <a:t>●RoHS</a:t>
            </a:r>
          </a:p>
          <a:p>
            <a:pPr marL="82296" algn="l"/>
            <a:r>
              <a:rPr lang="zh-TW" altLang="en-US" sz="2800" dirty="0" smtClean="0">
                <a:solidFill>
                  <a:schemeClr val="tx1"/>
                </a:solidFill>
                <a:latin typeface="+mn-ea"/>
              </a:rPr>
              <a:t>    </a:t>
            </a:r>
            <a:r>
              <a:rPr lang="en-US" altLang="zh-TW" sz="1600" dirty="0" smtClean="0">
                <a:solidFill>
                  <a:schemeClr val="tx1"/>
                </a:solidFill>
                <a:latin typeface="+mn-ea"/>
              </a:rPr>
              <a:t>RoHS</a:t>
            </a:r>
            <a:r>
              <a:rPr lang="zh-TW" altLang="en-US" sz="1600" dirty="0" smtClean="0">
                <a:solidFill>
                  <a:schemeClr val="tx1"/>
                </a:solidFill>
                <a:latin typeface="+mn-ea"/>
              </a:rPr>
              <a:t>的全名為「電氣、電子產品中有害物質限用指令」</a:t>
            </a:r>
            <a:endParaRPr lang="en-US" altLang="zh-TW" sz="1600" dirty="0" smtClean="0">
              <a:solidFill>
                <a:schemeClr val="tx1"/>
              </a:solidFill>
              <a:latin typeface="+mn-ea"/>
            </a:endParaRPr>
          </a:p>
          <a:p>
            <a:pPr marL="82296" algn="l"/>
            <a:r>
              <a:rPr lang="zh-TW" altLang="en-US" sz="1600" dirty="0" smtClean="0">
                <a:solidFill>
                  <a:schemeClr val="tx1"/>
                </a:solidFill>
                <a:latin typeface="+mn-ea"/>
              </a:rPr>
              <a:t>      </a:t>
            </a:r>
            <a:r>
              <a:rPr lang="en-US" altLang="zh-TW" sz="1600" dirty="0" smtClean="0">
                <a:solidFill>
                  <a:schemeClr val="tx1"/>
                </a:solidFill>
                <a:latin typeface="+mn-ea"/>
              </a:rPr>
              <a:t>RoHS</a:t>
            </a:r>
            <a:r>
              <a:rPr lang="zh-TW" altLang="en-US" sz="1600" dirty="0" smtClean="0">
                <a:solidFill>
                  <a:schemeClr val="tx1"/>
                </a:solidFill>
                <a:latin typeface="+mn-ea"/>
              </a:rPr>
              <a:t>標準</a:t>
            </a:r>
            <a:r>
              <a:rPr lang="en-US" altLang="zh-TW" sz="1600" dirty="0" smtClean="0">
                <a:solidFill>
                  <a:schemeClr val="tx1"/>
                </a:solidFill>
                <a:latin typeface="+mn-ea"/>
              </a:rPr>
              <a:t>:IEC62321</a:t>
            </a:r>
            <a:r>
              <a:rPr lang="zh-TW" altLang="en-US" sz="1600" dirty="0" smtClean="0">
                <a:solidFill>
                  <a:schemeClr val="tx1"/>
                </a:solidFill>
                <a:latin typeface="+mn-ea"/>
              </a:rPr>
              <a:t>，指令為</a:t>
            </a:r>
            <a:r>
              <a:rPr lang="en-US" altLang="zh-TW" sz="1600" dirty="0" smtClean="0">
                <a:solidFill>
                  <a:schemeClr val="tx1"/>
                </a:solidFill>
                <a:latin typeface="+mn-ea"/>
              </a:rPr>
              <a:t>2011/65/EU</a:t>
            </a:r>
            <a:r>
              <a:rPr lang="zh-TW" altLang="en-US" sz="1600" dirty="0" smtClean="0">
                <a:solidFill>
                  <a:schemeClr val="tx1"/>
                </a:solidFill>
                <a:latin typeface="+mn-ea"/>
              </a:rPr>
              <a:t>。</a:t>
            </a:r>
            <a:endParaRPr lang="en-US" altLang="zh-TW" sz="1600" dirty="0" smtClean="0">
              <a:solidFill>
                <a:schemeClr val="tx1"/>
              </a:solidFill>
              <a:latin typeface="+mn-ea"/>
            </a:endParaRPr>
          </a:p>
          <a:p>
            <a:pPr marL="82296" algn="l"/>
            <a:r>
              <a:rPr lang="zh-TW" altLang="en-US" sz="1600" dirty="0" smtClean="0">
                <a:solidFill>
                  <a:schemeClr val="tx1"/>
                </a:solidFill>
                <a:latin typeface="+mn-ea"/>
              </a:rPr>
              <a:t>      </a:t>
            </a:r>
            <a:r>
              <a:rPr lang="en-US" altLang="zh-TW" sz="1600" dirty="0" smtClean="0">
                <a:solidFill>
                  <a:schemeClr val="tx1"/>
                </a:solidFill>
                <a:latin typeface="+mn-ea"/>
              </a:rPr>
              <a:t>2015</a:t>
            </a:r>
            <a:r>
              <a:rPr lang="zh-TW" altLang="en-US" sz="1600" dirty="0" smtClean="0">
                <a:solidFill>
                  <a:schemeClr val="tx1"/>
                </a:solidFill>
                <a:latin typeface="+mn-ea"/>
              </a:rPr>
              <a:t>年</a:t>
            </a:r>
            <a:r>
              <a:rPr lang="en-US" altLang="zh-TW" sz="1600" dirty="0" smtClean="0">
                <a:solidFill>
                  <a:schemeClr val="tx1"/>
                </a:solidFill>
                <a:latin typeface="+mn-ea"/>
              </a:rPr>
              <a:t>6</a:t>
            </a:r>
            <a:r>
              <a:rPr lang="zh-TW" altLang="en-US" sz="1600" dirty="0" smtClean="0">
                <a:solidFill>
                  <a:schemeClr val="tx1"/>
                </a:solidFill>
                <a:latin typeface="+mn-ea"/>
              </a:rPr>
              <a:t>月</a:t>
            </a:r>
            <a:r>
              <a:rPr lang="en-US" altLang="zh-TW" sz="1600" dirty="0" smtClean="0">
                <a:solidFill>
                  <a:schemeClr val="tx1"/>
                </a:solidFill>
                <a:latin typeface="+mn-ea"/>
              </a:rPr>
              <a:t>4</a:t>
            </a:r>
            <a:r>
              <a:rPr lang="zh-TW" altLang="en-US" sz="1600" dirty="0" smtClean="0">
                <a:solidFill>
                  <a:schemeClr val="tx1"/>
                </a:solidFill>
                <a:latin typeface="+mn-ea"/>
              </a:rPr>
              <a:t>日，歐盟在其官方公報上發布指令</a:t>
            </a:r>
            <a:r>
              <a:rPr lang="en-US" altLang="zh-TW" sz="1600" dirty="0" smtClean="0">
                <a:solidFill>
                  <a:schemeClr val="tx1"/>
                </a:solidFill>
                <a:latin typeface="+mn-ea"/>
              </a:rPr>
              <a:t>(EU)2015/863</a:t>
            </a:r>
            <a:r>
              <a:rPr lang="zh-TW" altLang="en-US" sz="1600" dirty="0" smtClean="0">
                <a:solidFill>
                  <a:schemeClr val="tx1"/>
                </a:solidFill>
                <a:latin typeface="+mn-ea"/>
              </a:rPr>
              <a:t>，</a:t>
            </a:r>
            <a:endParaRPr lang="en-US" altLang="zh-TW" sz="1600" dirty="0" smtClean="0">
              <a:solidFill>
                <a:schemeClr val="tx1"/>
              </a:solidFill>
              <a:latin typeface="+mn-ea"/>
            </a:endParaRPr>
          </a:p>
          <a:p>
            <a:pPr marL="82296" algn="l"/>
            <a:r>
              <a:rPr lang="zh-TW" altLang="en-US" sz="1600" dirty="0" smtClean="0">
                <a:solidFill>
                  <a:schemeClr val="tx1"/>
                </a:solidFill>
                <a:latin typeface="+mn-ea"/>
              </a:rPr>
              <a:t>      修訂了</a:t>
            </a:r>
            <a:r>
              <a:rPr lang="en-US" altLang="zh-TW" sz="1600" dirty="0" smtClean="0">
                <a:solidFill>
                  <a:schemeClr val="tx1"/>
                </a:solidFill>
                <a:latin typeface="+mn-ea"/>
              </a:rPr>
              <a:t>RoHS2.0</a:t>
            </a:r>
            <a:r>
              <a:rPr lang="zh-TW" altLang="en-US" sz="1600" dirty="0" smtClean="0">
                <a:solidFill>
                  <a:schemeClr val="tx1"/>
                </a:solidFill>
                <a:latin typeface="+mn-ea"/>
              </a:rPr>
              <a:t>指令</a:t>
            </a:r>
            <a:r>
              <a:rPr lang="en-US" altLang="zh-TW" sz="1600" dirty="0" smtClean="0">
                <a:solidFill>
                  <a:schemeClr val="tx1"/>
                </a:solidFill>
                <a:latin typeface="+mn-ea"/>
              </a:rPr>
              <a:t>2011/65/EU</a:t>
            </a:r>
            <a:r>
              <a:rPr lang="zh-TW" altLang="en-US" sz="1600" dirty="0" smtClean="0">
                <a:solidFill>
                  <a:schemeClr val="tx1"/>
                </a:solidFill>
                <a:latin typeface="+mn-ea"/>
              </a:rPr>
              <a:t>附件</a:t>
            </a:r>
            <a:r>
              <a:rPr lang="en-US" altLang="zh-TW" sz="1600" dirty="0" smtClean="0">
                <a:solidFill>
                  <a:schemeClr val="tx1"/>
                </a:solidFill>
                <a:latin typeface="+mn-ea"/>
              </a:rPr>
              <a:t>II</a:t>
            </a:r>
            <a:r>
              <a:rPr lang="zh-TW" altLang="en-US" sz="1600" dirty="0" smtClean="0">
                <a:solidFill>
                  <a:schemeClr val="tx1"/>
                </a:solidFill>
                <a:latin typeface="+mn-ea"/>
              </a:rPr>
              <a:t>的限制物質清單，加入</a:t>
            </a:r>
            <a:endParaRPr lang="en-US" altLang="zh-TW" sz="1600" dirty="0" smtClean="0">
              <a:solidFill>
                <a:schemeClr val="tx1"/>
              </a:solidFill>
              <a:latin typeface="+mn-ea"/>
            </a:endParaRPr>
          </a:p>
          <a:p>
            <a:pPr marL="82296" algn="l"/>
            <a:r>
              <a:rPr lang="zh-TW" altLang="en-US" sz="1600" dirty="0" smtClean="0">
                <a:solidFill>
                  <a:schemeClr val="tx1"/>
                </a:solidFill>
                <a:latin typeface="+mn-ea"/>
              </a:rPr>
              <a:t>      了四種鄰苯二甲酸酯物質。</a:t>
            </a:r>
            <a:endParaRPr lang="en-US" altLang="zh-TW" sz="1600" dirty="0" smtClean="0">
              <a:solidFill>
                <a:schemeClr val="tx1"/>
              </a:solidFill>
              <a:latin typeface="+mn-ea"/>
            </a:endParaRPr>
          </a:p>
          <a:p>
            <a:pPr marL="82296" algn="l"/>
            <a:r>
              <a:rPr lang="zh-TW" altLang="en-US" sz="1600" dirty="0" smtClean="0">
                <a:solidFill>
                  <a:schemeClr val="tx1"/>
                </a:solidFill>
                <a:latin typeface="+mn-ea"/>
              </a:rPr>
              <a:t>      </a:t>
            </a:r>
            <a:r>
              <a:rPr lang="zh-TW" altLang="en-US" sz="1600" b="1" dirty="0" smtClean="0">
                <a:solidFill>
                  <a:schemeClr val="tx1"/>
                </a:solidFill>
                <a:latin typeface="+mn-ea"/>
              </a:rPr>
              <a:t>至此</a:t>
            </a:r>
            <a:r>
              <a:rPr lang="en-US" altLang="zh-TW" sz="1600" b="1" dirty="0" smtClean="0">
                <a:solidFill>
                  <a:schemeClr val="tx1"/>
                </a:solidFill>
                <a:latin typeface="+mn-ea"/>
              </a:rPr>
              <a:t>RoHS2.0</a:t>
            </a:r>
            <a:r>
              <a:rPr lang="zh-TW" altLang="en-US" sz="1600" b="1" dirty="0" smtClean="0">
                <a:solidFill>
                  <a:schemeClr val="tx1"/>
                </a:solidFill>
                <a:latin typeface="+mn-ea"/>
              </a:rPr>
              <a:t>指令附件</a:t>
            </a:r>
            <a:r>
              <a:rPr lang="en-US" altLang="zh-TW" sz="1600" b="1" dirty="0" smtClean="0">
                <a:solidFill>
                  <a:schemeClr val="tx1"/>
                </a:solidFill>
                <a:latin typeface="+mn-ea"/>
              </a:rPr>
              <a:t>II</a:t>
            </a:r>
            <a:r>
              <a:rPr lang="zh-TW" altLang="en-US" sz="1600" b="1" dirty="0" smtClean="0">
                <a:solidFill>
                  <a:schemeClr val="tx1"/>
                </a:solidFill>
                <a:latin typeface="+mn-ea"/>
              </a:rPr>
              <a:t>受限物質清單正式更新為</a:t>
            </a:r>
            <a:r>
              <a:rPr lang="en-US" altLang="zh-TW" sz="1600" b="1" dirty="0" smtClean="0">
                <a:solidFill>
                  <a:schemeClr val="tx1"/>
                </a:solidFill>
                <a:latin typeface="+mn-ea"/>
              </a:rPr>
              <a:t>10</a:t>
            </a:r>
            <a:r>
              <a:rPr lang="zh-TW" altLang="en-US" sz="1600" b="1" dirty="0" smtClean="0">
                <a:solidFill>
                  <a:schemeClr val="tx1"/>
                </a:solidFill>
                <a:latin typeface="+mn-ea"/>
              </a:rPr>
              <a:t>項。</a:t>
            </a:r>
            <a:endParaRPr lang="en-US" altLang="zh-TW" sz="1600" b="1" dirty="0" smtClean="0">
              <a:solidFill>
                <a:schemeClr val="tx1"/>
              </a:solidFill>
              <a:latin typeface="+mn-ea"/>
            </a:endParaRPr>
          </a:p>
          <a:p>
            <a:pPr marL="82296" algn="l"/>
            <a:endParaRPr lang="en-US" altLang="zh-TW" sz="1600" b="1" dirty="0" smtClean="0">
              <a:solidFill>
                <a:schemeClr val="tx1"/>
              </a:solidFill>
              <a:latin typeface="+mn-ea"/>
            </a:endParaRPr>
          </a:p>
          <a:p>
            <a:pPr marL="82296" algn="l"/>
            <a:r>
              <a:rPr lang="en-US" altLang="zh-TW" dirty="0" smtClean="0">
                <a:solidFill>
                  <a:schemeClr val="tx1"/>
                </a:solidFill>
                <a:latin typeface="+mn-ea"/>
              </a:rPr>
              <a:t>●REACH-SVHC</a:t>
            </a:r>
          </a:p>
          <a:p>
            <a:pPr marL="82296" algn="l"/>
            <a:r>
              <a:rPr lang="en-US" altLang="zh-TW" sz="1600" dirty="0" smtClean="0">
                <a:solidFill>
                  <a:schemeClr val="tx1"/>
                </a:solidFill>
                <a:latin typeface="+mn-ea"/>
              </a:rPr>
              <a:t>      REACH</a:t>
            </a:r>
            <a:r>
              <a:rPr lang="zh-TW" altLang="en-US" sz="1600" dirty="0" smtClean="0">
                <a:solidFill>
                  <a:schemeClr val="tx1"/>
                </a:solidFill>
                <a:latin typeface="+mn-ea"/>
              </a:rPr>
              <a:t>是規範對化學品的登記、評估、授權及限制的歐盟法規。</a:t>
            </a:r>
            <a:endParaRPr lang="en-US" altLang="zh-TW" sz="1600" dirty="0" smtClean="0">
              <a:solidFill>
                <a:schemeClr val="tx1"/>
              </a:solidFill>
              <a:latin typeface="+mn-ea"/>
            </a:endParaRPr>
          </a:p>
          <a:p>
            <a:pPr marL="82296" algn="l"/>
            <a:r>
              <a:rPr lang="en-US" altLang="zh-TW" sz="1600" dirty="0" smtClean="0">
                <a:solidFill>
                  <a:schemeClr val="tx1"/>
                </a:solidFill>
                <a:latin typeface="+mn-ea"/>
              </a:rPr>
              <a:t>      SVHC</a:t>
            </a:r>
            <a:r>
              <a:rPr lang="zh-TW" altLang="en-US" sz="1600" dirty="0" smtClean="0">
                <a:solidFill>
                  <a:schemeClr val="tx1"/>
                </a:solidFill>
                <a:latin typeface="+mn-ea"/>
              </a:rPr>
              <a:t>則是高度關切物質的縮寫</a:t>
            </a:r>
            <a:r>
              <a:rPr lang="en-US" altLang="zh-TW" sz="1600" dirty="0" smtClean="0">
                <a:solidFill>
                  <a:schemeClr val="tx1"/>
                </a:solidFill>
                <a:latin typeface="+mn-ea"/>
              </a:rPr>
              <a:t>(substances of very high concern)</a:t>
            </a:r>
          </a:p>
          <a:p>
            <a:pPr marL="82296" algn="l"/>
            <a:r>
              <a:rPr lang="zh-TW" altLang="en-US" sz="1600" dirty="0" smtClean="0">
                <a:solidFill>
                  <a:schemeClr val="tx1"/>
                </a:solidFill>
                <a:latin typeface="+mn-ea"/>
              </a:rPr>
              <a:t>      由歐盟建立的，並於</a:t>
            </a:r>
            <a:r>
              <a:rPr lang="en-US" altLang="zh-TW" sz="1600" dirty="0" smtClean="0">
                <a:solidFill>
                  <a:schemeClr val="tx1"/>
                </a:solidFill>
                <a:latin typeface="+mn-ea"/>
              </a:rPr>
              <a:t>2007</a:t>
            </a:r>
            <a:r>
              <a:rPr lang="zh-TW" altLang="en-US" sz="1600" dirty="0" smtClean="0">
                <a:solidFill>
                  <a:schemeClr val="tx1"/>
                </a:solidFill>
                <a:latin typeface="+mn-ea"/>
              </a:rPr>
              <a:t>年</a:t>
            </a:r>
            <a:r>
              <a:rPr lang="en-US" altLang="zh-TW" sz="1600" dirty="0" smtClean="0">
                <a:solidFill>
                  <a:schemeClr val="tx1"/>
                </a:solidFill>
                <a:latin typeface="+mn-ea"/>
              </a:rPr>
              <a:t>6</a:t>
            </a:r>
            <a:r>
              <a:rPr lang="zh-TW" altLang="en-US" sz="1600" dirty="0" smtClean="0">
                <a:solidFill>
                  <a:schemeClr val="tx1"/>
                </a:solidFill>
                <a:latin typeface="+mn-ea"/>
              </a:rPr>
              <a:t>月</a:t>
            </a:r>
            <a:r>
              <a:rPr lang="en-US" altLang="zh-TW" sz="1600" dirty="0" smtClean="0">
                <a:solidFill>
                  <a:schemeClr val="tx1"/>
                </a:solidFill>
                <a:latin typeface="+mn-ea"/>
              </a:rPr>
              <a:t>1</a:t>
            </a:r>
            <a:r>
              <a:rPr lang="zh-TW" altLang="en-US" sz="1600" dirty="0" smtClean="0">
                <a:solidFill>
                  <a:schemeClr val="tx1"/>
                </a:solidFill>
                <a:latin typeface="+mn-ea"/>
              </a:rPr>
              <a:t>日起實施的化學品監管體系。</a:t>
            </a:r>
            <a:endParaRPr lang="en-US" altLang="zh-TW" sz="1600" dirty="0" smtClean="0">
              <a:solidFill>
                <a:schemeClr val="tx1"/>
              </a:solidFill>
              <a:latin typeface="+mn-ea"/>
            </a:endParaRPr>
          </a:p>
          <a:p>
            <a:pPr marL="82296" algn="l"/>
            <a:r>
              <a:rPr lang="zh-TW" altLang="en-US" sz="1600" dirty="0" smtClean="0">
                <a:solidFill>
                  <a:schemeClr val="tx1"/>
                </a:solidFill>
                <a:latin typeface="+mn-ea"/>
              </a:rPr>
              <a:t>      法規</a:t>
            </a:r>
            <a:r>
              <a:rPr lang="en-US" altLang="zh-TW" sz="1600" dirty="0" smtClean="0">
                <a:solidFill>
                  <a:schemeClr val="tx1"/>
                </a:solidFill>
                <a:latin typeface="+mn-ea"/>
              </a:rPr>
              <a:t>:</a:t>
            </a:r>
            <a:r>
              <a:rPr lang="zh-TW" altLang="en-US" sz="1600" dirty="0" smtClean="0">
                <a:solidFill>
                  <a:schemeClr val="tx1"/>
                </a:solidFill>
                <a:latin typeface="+mn-ea"/>
              </a:rPr>
              <a:t> </a:t>
            </a:r>
            <a:r>
              <a:rPr lang="en-US" altLang="zh-TW" sz="1600" dirty="0" smtClean="0">
                <a:solidFill>
                  <a:schemeClr val="tx1"/>
                </a:solidFill>
                <a:latin typeface="+mn-ea"/>
              </a:rPr>
              <a:t>(EC)No 1907/2006</a:t>
            </a:r>
          </a:p>
          <a:p>
            <a:pPr marL="82296" algn="l"/>
            <a:r>
              <a:rPr lang="zh-TW" altLang="en-US" sz="1600" dirty="0" smtClean="0">
                <a:solidFill>
                  <a:schemeClr val="tx1"/>
                </a:solidFill>
                <a:latin typeface="+mn-ea"/>
              </a:rPr>
              <a:t>      歐洲化學總署</a:t>
            </a:r>
            <a:r>
              <a:rPr lang="en-US" altLang="zh-TW" sz="1600" dirty="0" smtClean="0">
                <a:solidFill>
                  <a:schemeClr val="tx1"/>
                </a:solidFill>
                <a:latin typeface="+mn-ea"/>
              </a:rPr>
              <a:t>(ECHA)</a:t>
            </a:r>
            <a:r>
              <a:rPr lang="zh-TW" altLang="en-US" sz="1600" dirty="0" smtClean="0">
                <a:solidFill>
                  <a:schemeClr val="tx1"/>
                </a:solidFill>
                <a:latin typeface="+mn-ea"/>
              </a:rPr>
              <a:t>於</a:t>
            </a:r>
            <a:r>
              <a:rPr lang="en-US" altLang="zh-TW" sz="1600" dirty="0" smtClean="0">
                <a:solidFill>
                  <a:schemeClr val="tx1"/>
                </a:solidFill>
                <a:latin typeface="+mn-ea"/>
              </a:rPr>
              <a:t>2019</a:t>
            </a:r>
            <a:r>
              <a:rPr lang="zh-TW" altLang="en-US" sz="1600" dirty="0" smtClean="0">
                <a:solidFill>
                  <a:schemeClr val="tx1"/>
                </a:solidFill>
                <a:latin typeface="+mn-ea"/>
              </a:rPr>
              <a:t>年</a:t>
            </a:r>
            <a:r>
              <a:rPr lang="en-US" altLang="zh-TW" sz="1600" dirty="0" smtClean="0">
                <a:solidFill>
                  <a:schemeClr val="tx1"/>
                </a:solidFill>
                <a:latin typeface="+mn-ea"/>
              </a:rPr>
              <a:t>7</a:t>
            </a:r>
            <a:r>
              <a:rPr lang="zh-TW" altLang="en-US" sz="1600" dirty="0" smtClean="0">
                <a:solidFill>
                  <a:schemeClr val="tx1"/>
                </a:solidFill>
                <a:latin typeface="+mn-ea"/>
              </a:rPr>
              <a:t>月</a:t>
            </a:r>
            <a:r>
              <a:rPr lang="en-US" altLang="zh-TW" sz="1600" dirty="0" smtClean="0">
                <a:solidFill>
                  <a:schemeClr val="tx1"/>
                </a:solidFill>
                <a:latin typeface="+mn-ea"/>
              </a:rPr>
              <a:t>16</a:t>
            </a:r>
            <a:r>
              <a:rPr lang="zh-TW" altLang="en-US" sz="1600" dirty="0" smtClean="0">
                <a:solidFill>
                  <a:schemeClr val="tx1"/>
                </a:solidFill>
                <a:latin typeface="+mn-ea"/>
              </a:rPr>
              <a:t>日公告新增</a:t>
            </a:r>
            <a:r>
              <a:rPr lang="en-US" altLang="zh-TW" sz="1600" dirty="0" smtClean="0">
                <a:solidFill>
                  <a:schemeClr val="tx1"/>
                </a:solidFill>
                <a:latin typeface="+mn-ea"/>
              </a:rPr>
              <a:t>4</a:t>
            </a:r>
            <a:r>
              <a:rPr lang="zh-TW" altLang="en-US" sz="1600" dirty="0" smtClean="0">
                <a:solidFill>
                  <a:schemeClr val="tx1"/>
                </a:solidFill>
                <a:latin typeface="+mn-ea"/>
              </a:rPr>
              <a:t>項高度關切物質。</a:t>
            </a:r>
            <a:endParaRPr lang="en-US" altLang="zh-TW" sz="1600" dirty="0" smtClean="0">
              <a:solidFill>
                <a:schemeClr val="tx1"/>
              </a:solidFill>
              <a:latin typeface="+mn-ea"/>
            </a:endParaRPr>
          </a:p>
          <a:p>
            <a:pPr marL="82296" algn="l"/>
            <a:r>
              <a:rPr lang="zh-TW" altLang="en-US" sz="1600" dirty="0" smtClean="0">
                <a:solidFill>
                  <a:schemeClr val="tx1"/>
                </a:solidFill>
                <a:latin typeface="+mn-ea"/>
              </a:rPr>
              <a:t>      </a:t>
            </a:r>
            <a:r>
              <a:rPr lang="zh-TW" altLang="en-US" sz="1600" b="1" dirty="0" smtClean="0">
                <a:solidFill>
                  <a:schemeClr val="tx1"/>
                </a:solidFill>
                <a:latin typeface="+mn-ea"/>
              </a:rPr>
              <a:t>目前高度關切物質清單已累積至</a:t>
            </a:r>
            <a:r>
              <a:rPr lang="en-US" altLang="zh-TW" sz="1600" b="1" dirty="0" smtClean="0">
                <a:solidFill>
                  <a:schemeClr val="tx1"/>
                </a:solidFill>
                <a:latin typeface="+mn-ea"/>
              </a:rPr>
              <a:t>201</a:t>
            </a:r>
            <a:r>
              <a:rPr lang="zh-TW" altLang="en-US" sz="1600" b="1" dirty="0" smtClean="0">
                <a:solidFill>
                  <a:schemeClr val="tx1"/>
                </a:solidFill>
                <a:latin typeface="+mn-ea"/>
              </a:rPr>
              <a:t>項。</a:t>
            </a:r>
            <a:endParaRPr lang="en-US" altLang="zh-TW" sz="1600" b="1" dirty="0" smtClean="0">
              <a:solidFill>
                <a:schemeClr val="tx1"/>
              </a:solidFill>
              <a:latin typeface="+mn-ea"/>
            </a:endParaRPr>
          </a:p>
        </p:txBody>
      </p:sp>
      <p:pic>
        <p:nvPicPr>
          <p:cNvPr id="20" name="Picture 2" descr="\\192.168.10.222\辦公室\行銷部門\日進 Website\nizing website ASP.NET2015.12.02\images\button\roh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6987" y="1427755"/>
            <a:ext cx="1197421" cy="898066"/>
          </a:xfrm>
          <a:prstGeom prst="rect">
            <a:avLst/>
          </a:prstGeom>
          <a:noFill/>
          <a:extLst>
            <a:ext uri="{909E8E84-426E-40DD-AFC4-6F175D3DCCD1}">
              <a14:hiddenFill xmlns:a14="http://schemas.microsoft.com/office/drawing/2010/main">
                <a:solidFill>
                  <a:srgbClr val="FFFFFF"/>
                </a:solidFill>
              </a14:hiddenFill>
            </a:ext>
          </a:extLst>
        </p:spPr>
      </p:pic>
      <p:pic>
        <p:nvPicPr>
          <p:cNvPr id="21" name="圖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6296" y="3939135"/>
            <a:ext cx="1053405" cy="918437"/>
          </a:xfrm>
          <a:prstGeom prst="rect">
            <a:avLst/>
          </a:prstGeom>
        </p:spPr>
      </p:pic>
    </p:spTree>
    <p:extLst>
      <p:ext uri="{BB962C8B-B14F-4D97-AF65-F5344CB8AC3E}">
        <p14:creationId xmlns:p14="http://schemas.microsoft.com/office/powerpoint/2010/main" val="41091752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19</a:t>
            </a:r>
            <a:endParaRPr lang="zh-TW" altLang="en-US" dirty="0"/>
          </a:p>
        </p:txBody>
      </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44" y="1268760"/>
            <a:ext cx="5184576" cy="4597351"/>
          </a:xfrm>
          <a:prstGeom prst="rect">
            <a:avLst/>
          </a:prstGeom>
        </p:spPr>
      </p:pic>
      <p:sp>
        <p:nvSpPr>
          <p:cNvPr id="6" name="文字方塊 5"/>
          <p:cNvSpPr txBox="1"/>
          <p:nvPr/>
        </p:nvSpPr>
        <p:spPr>
          <a:xfrm>
            <a:off x="5940152" y="1844824"/>
            <a:ext cx="2520280" cy="461665"/>
          </a:xfrm>
          <a:prstGeom prst="rect">
            <a:avLst/>
          </a:prstGeom>
          <a:noFill/>
        </p:spPr>
        <p:txBody>
          <a:bodyPr wrap="square" rtlCol="0">
            <a:spAutoFit/>
          </a:bodyPr>
          <a:lstStyle/>
          <a:p>
            <a:r>
              <a:rPr lang="zh-TW" altLang="en-US" sz="2400" b="1" i="1" u="sng" dirty="0" smtClean="0">
                <a:latin typeface="Times New Roman" panose="02020603050405020304" pitchFamily="18" charset="0"/>
                <a:cs typeface="Times New Roman" panose="02020603050405020304" pitchFamily="18" charset="0"/>
              </a:rPr>
              <a:t>矽膠耐熱編織線</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spTree>
    <p:extLst>
      <p:ext uri="{BB962C8B-B14F-4D97-AF65-F5344CB8AC3E}">
        <p14:creationId xmlns:p14="http://schemas.microsoft.com/office/powerpoint/2010/main" val="160329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公司簡介</a:t>
            </a:r>
            <a:endParaRPr lang="zh-TW" altLang="en-US" sz="1600" b="1" dirty="0">
              <a:effectLst/>
            </a:endParaRPr>
          </a:p>
        </p:txBody>
      </p:sp>
      <p:sp>
        <p:nvSpPr>
          <p:cNvPr id="3" name="副標題 2"/>
          <p:cNvSpPr>
            <a:spLocks noGrp="1"/>
          </p:cNvSpPr>
          <p:nvPr>
            <p:ph type="subTitle" idx="1"/>
          </p:nvPr>
        </p:nvSpPr>
        <p:spPr>
          <a:xfrm>
            <a:off x="5292080" y="1430856"/>
            <a:ext cx="3776464" cy="4137908"/>
          </a:xfrm>
        </p:spPr>
        <p:txBody>
          <a:bodyPr>
            <a:normAutofit/>
          </a:bodyPr>
          <a:lstStyle/>
          <a:p>
            <a:pPr algn="l"/>
            <a:r>
              <a:rPr lang="zh-TW" altLang="en-US" sz="1600" dirty="0"/>
              <a:t>日進電線是世界知名的耐熱耐壓電線廠，其專業研發，設計，製造特殊線材已有二十餘年</a:t>
            </a:r>
            <a:r>
              <a:rPr lang="zh-TW" altLang="en-US" sz="1600" dirty="0" smtClean="0"/>
              <a:t>。</a:t>
            </a:r>
            <a:endParaRPr lang="en-US" altLang="zh-TW" sz="1600" dirty="0" smtClean="0"/>
          </a:p>
          <a:p>
            <a:pPr algn="l"/>
            <a:endParaRPr lang="en-US" altLang="zh-TW" sz="1600" dirty="0"/>
          </a:p>
          <a:p>
            <a:pPr algn="l"/>
            <a:r>
              <a:rPr lang="zh-TW" altLang="en-US" sz="1600" dirty="0" smtClean="0"/>
              <a:t>目前</a:t>
            </a:r>
            <a:r>
              <a:rPr lang="zh-TW" altLang="en-US" sz="1600" dirty="0"/>
              <a:t>是是國內行業最大的耐高溫，耐高壓電線供應商和研發商</a:t>
            </a:r>
            <a:r>
              <a:rPr lang="zh-TW" altLang="en-US" sz="1600" dirty="0" smtClean="0"/>
              <a:t>。</a:t>
            </a:r>
            <a:endParaRPr lang="en-US" altLang="zh-TW" sz="1600" dirty="0" smtClean="0"/>
          </a:p>
          <a:p>
            <a:pPr algn="l"/>
            <a:endParaRPr lang="en-US" altLang="zh-TW" sz="1600" dirty="0"/>
          </a:p>
          <a:p>
            <a:pPr algn="l"/>
            <a:r>
              <a:rPr lang="zh-TW" altLang="en-US" sz="1600" dirty="0" smtClean="0"/>
              <a:t>日進電線專注於</a:t>
            </a:r>
            <a:r>
              <a:rPr lang="en-US" altLang="zh-TW" sz="1600" dirty="0" smtClean="0"/>
              <a:t>:</a:t>
            </a:r>
          </a:p>
          <a:p>
            <a:pPr algn="l"/>
            <a:r>
              <a:rPr lang="zh-TW" altLang="en-US" sz="1400" b="1" dirty="0" smtClean="0">
                <a:solidFill>
                  <a:srgbClr val="00B0F0"/>
                </a:solidFill>
              </a:rPr>
              <a:t>車用原件</a:t>
            </a:r>
            <a:endParaRPr lang="en-US" altLang="zh-TW" sz="1400" b="1" dirty="0" smtClean="0">
              <a:solidFill>
                <a:srgbClr val="00B0F0"/>
              </a:solidFill>
            </a:endParaRPr>
          </a:p>
          <a:p>
            <a:pPr algn="l"/>
            <a:r>
              <a:rPr lang="zh-TW" altLang="en-US" sz="1400" b="1" dirty="0">
                <a:solidFill>
                  <a:srgbClr val="00B0F0"/>
                </a:solidFill>
              </a:rPr>
              <a:t>加熱</a:t>
            </a:r>
            <a:r>
              <a:rPr lang="zh-TW" altLang="en-US" sz="1400" b="1" dirty="0" smtClean="0">
                <a:solidFill>
                  <a:srgbClr val="00B0F0"/>
                </a:solidFill>
              </a:rPr>
              <a:t>系統</a:t>
            </a:r>
            <a:endParaRPr lang="en-US" altLang="zh-TW" sz="1400" b="1" dirty="0" smtClean="0">
              <a:solidFill>
                <a:srgbClr val="00B0F0"/>
              </a:solidFill>
            </a:endParaRPr>
          </a:p>
          <a:p>
            <a:pPr algn="l"/>
            <a:r>
              <a:rPr lang="zh-TW" altLang="en-US" sz="1400" b="1" dirty="0" smtClean="0">
                <a:solidFill>
                  <a:srgbClr val="00B0F0"/>
                </a:solidFill>
              </a:rPr>
              <a:t>醫療</a:t>
            </a:r>
            <a:endParaRPr lang="en-US" altLang="zh-TW" sz="1400" b="1" dirty="0" smtClean="0">
              <a:solidFill>
                <a:srgbClr val="00B0F0"/>
              </a:solidFill>
            </a:endParaRPr>
          </a:p>
          <a:p>
            <a:pPr algn="l"/>
            <a:r>
              <a:rPr lang="zh-TW" altLang="en-US" sz="1400" b="1" dirty="0" smtClean="0">
                <a:solidFill>
                  <a:srgbClr val="00B0F0"/>
                </a:solidFill>
              </a:rPr>
              <a:t>工業產業</a:t>
            </a:r>
            <a:endParaRPr lang="en-US" altLang="zh-TW" sz="1400" b="1" dirty="0" smtClean="0">
              <a:solidFill>
                <a:srgbClr val="00B0F0"/>
              </a:solidFill>
            </a:endParaRPr>
          </a:p>
          <a:p>
            <a:pPr algn="l"/>
            <a:r>
              <a:rPr lang="zh-TW" altLang="en-US" sz="1400" b="1" dirty="0" smtClean="0">
                <a:solidFill>
                  <a:srgbClr val="00B0F0"/>
                </a:solidFill>
              </a:rPr>
              <a:t>高科技產業</a:t>
            </a:r>
            <a:endParaRPr lang="en-US" altLang="zh-TW" sz="1400" b="1" dirty="0" smtClean="0">
              <a:solidFill>
                <a:srgbClr val="00B0F0"/>
              </a:solidFill>
            </a:endParaRPr>
          </a:p>
          <a:p>
            <a:pPr algn="l"/>
            <a:r>
              <a:rPr lang="zh-TW" altLang="en-US" sz="1400" b="1" dirty="0" smtClean="0">
                <a:solidFill>
                  <a:srgbClr val="00B0F0"/>
                </a:solidFill>
              </a:rPr>
              <a:t>航太、船舶</a:t>
            </a:r>
            <a:endParaRPr lang="zh-TW" altLang="en-US" sz="1400" b="1" dirty="0">
              <a:solidFill>
                <a:srgbClr val="00B0F0"/>
              </a:solidFill>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圖片 5"/>
          <p:cNvPicPr>
            <a:picLocks noChangeAspect="1"/>
          </p:cNvPicPr>
          <p:nvPr/>
        </p:nvPicPr>
        <p:blipFill rotWithShape="1">
          <a:blip r:embed="rId5">
            <a:extLst>
              <a:ext uri="{28A0092B-C50C-407E-A947-70E740481C1C}">
                <a14:useLocalDpi xmlns:a14="http://schemas.microsoft.com/office/drawing/2010/main" val="0"/>
              </a:ext>
            </a:extLst>
          </a:blip>
          <a:srcRect l="13983"/>
          <a:stretch/>
        </p:blipFill>
        <p:spPr>
          <a:xfrm>
            <a:off x="220852" y="1464308"/>
            <a:ext cx="4814950" cy="4104456"/>
          </a:xfrm>
          <a:prstGeom prst="rect">
            <a:avLst/>
          </a:prstGeom>
        </p:spPr>
      </p:pic>
      <p:sp>
        <p:nvSpPr>
          <p:cNvPr id="7" name="文字方塊 6"/>
          <p:cNvSpPr txBox="1"/>
          <p:nvPr/>
        </p:nvSpPr>
        <p:spPr>
          <a:xfrm>
            <a:off x="8516675" y="6479758"/>
            <a:ext cx="591829" cy="261610"/>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2</a:t>
            </a:r>
            <a:endParaRPr lang="zh-TW" altLang="en-US" dirty="0"/>
          </a:p>
        </p:txBody>
      </p:sp>
    </p:spTree>
    <p:extLst>
      <p:ext uri="{BB962C8B-B14F-4D97-AF65-F5344CB8AC3E}">
        <p14:creationId xmlns:p14="http://schemas.microsoft.com/office/powerpoint/2010/main" val="30441296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20</a:t>
            </a:r>
            <a:endParaRPr lang="zh-TW" altLang="en-US" dirty="0"/>
          </a:p>
        </p:txBody>
      </p:sp>
      <p:sp>
        <p:nvSpPr>
          <p:cNvPr id="6" name="文字方塊 5"/>
          <p:cNvSpPr txBox="1"/>
          <p:nvPr/>
        </p:nvSpPr>
        <p:spPr>
          <a:xfrm>
            <a:off x="5940152" y="1844824"/>
            <a:ext cx="2520280" cy="461665"/>
          </a:xfrm>
          <a:prstGeom prst="rect">
            <a:avLst/>
          </a:prstGeom>
          <a:noFill/>
        </p:spPr>
        <p:txBody>
          <a:bodyPr wrap="square" rtlCol="0">
            <a:spAutoFit/>
          </a:bodyPr>
          <a:lstStyle/>
          <a:p>
            <a:r>
              <a:rPr lang="en-US" altLang="zh-TW" sz="2400" b="1" i="1" u="sng" dirty="0" smtClean="0">
                <a:latin typeface="Times New Roman" panose="02020603050405020304" pitchFamily="18" charset="0"/>
                <a:cs typeface="Times New Roman" panose="02020603050405020304" pitchFamily="18" charset="0"/>
              </a:rPr>
              <a:t>750</a:t>
            </a:r>
            <a:r>
              <a:rPr lang="en-US" altLang="zh-TW" sz="2400" b="1" i="1" u="sng" dirty="0" smtClean="0">
                <a:latin typeface="新細明體"/>
                <a:ea typeface="新細明體"/>
                <a:cs typeface="Times New Roman" panose="02020603050405020304" pitchFamily="18" charset="0"/>
              </a:rPr>
              <a:t>℃</a:t>
            </a:r>
            <a:r>
              <a:rPr lang="zh-TW" altLang="en-US" sz="2400" b="1" i="1" u="sng" dirty="0" smtClean="0">
                <a:latin typeface="新細明體"/>
                <a:ea typeface="新細明體"/>
                <a:cs typeface="Times New Roman" panose="02020603050405020304" pitchFamily="18" charset="0"/>
              </a:rPr>
              <a:t>高溫線</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98" y="1303288"/>
            <a:ext cx="5166022" cy="3925912"/>
          </a:xfrm>
          <a:prstGeom prst="rect">
            <a:avLst/>
          </a:prstGeom>
        </p:spPr>
      </p:pic>
    </p:spTree>
    <p:extLst>
      <p:ext uri="{BB962C8B-B14F-4D97-AF65-F5344CB8AC3E}">
        <p14:creationId xmlns:p14="http://schemas.microsoft.com/office/powerpoint/2010/main" val="4885632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21</a:t>
            </a:r>
            <a:endParaRPr lang="zh-TW" altLang="en-US" dirty="0"/>
          </a:p>
        </p:txBody>
      </p:sp>
      <p:sp>
        <p:nvSpPr>
          <p:cNvPr id="6" name="文字方塊 5"/>
          <p:cNvSpPr txBox="1"/>
          <p:nvPr/>
        </p:nvSpPr>
        <p:spPr>
          <a:xfrm>
            <a:off x="5940152" y="1844824"/>
            <a:ext cx="2520280" cy="461665"/>
          </a:xfrm>
          <a:prstGeom prst="rect">
            <a:avLst/>
          </a:prstGeom>
          <a:noFill/>
        </p:spPr>
        <p:txBody>
          <a:bodyPr wrap="square" rtlCol="0">
            <a:spAutoFit/>
          </a:bodyPr>
          <a:lstStyle/>
          <a:p>
            <a:r>
              <a:rPr lang="en-US" altLang="zh-TW" sz="2400" b="1" i="1" u="sng" dirty="0" smtClean="0">
                <a:latin typeface="Times New Roman" panose="02020603050405020304" pitchFamily="18" charset="0"/>
                <a:cs typeface="Times New Roman" panose="02020603050405020304" pitchFamily="18" charset="0"/>
              </a:rPr>
              <a:t>UL</a:t>
            </a:r>
            <a:r>
              <a:rPr lang="zh-TW" altLang="en-US" sz="2400" b="1" i="1" u="sng" dirty="0" smtClean="0">
                <a:latin typeface="Times New Roman" panose="02020603050405020304" pitchFamily="18" charset="0"/>
                <a:cs typeface="Times New Roman" panose="02020603050405020304" pitchFamily="18" charset="0"/>
              </a:rPr>
              <a:t>矽膠高壓線</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896" y="1306984"/>
            <a:ext cx="5164639" cy="4019149"/>
          </a:xfrm>
          <a:prstGeom prst="rect">
            <a:avLst/>
          </a:prstGeom>
        </p:spPr>
      </p:pic>
    </p:spTree>
    <p:extLst>
      <p:ext uri="{BB962C8B-B14F-4D97-AF65-F5344CB8AC3E}">
        <p14:creationId xmlns:p14="http://schemas.microsoft.com/office/powerpoint/2010/main" val="2864290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22</a:t>
            </a:r>
            <a:endParaRPr lang="zh-TW" altLang="en-US" dirty="0"/>
          </a:p>
        </p:txBody>
      </p:sp>
      <p:sp>
        <p:nvSpPr>
          <p:cNvPr id="6" name="文字方塊 5"/>
          <p:cNvSpPr txBox="1"/>
          <p:nvPr/>
        </p:nvSpPr>
        <p:spPr>
          <a:xfrm>
            <a:off x="5940152" y="1844824"/>
            <a:ext cx="2520280" cy="461665"/>
          </a:xfrm>
          <a:prstGeom prst="rect">
            <a:avLst/>
          </a:prstGeom>
          <a:noFill/>
        </p:spPr>
        <p:txBody>
          <a:bodyPr wrap="square" rtlCol="0">
            <a:spAutoFit/>
          </a:bodyPr>
          <a:lstStyle/>
          <a:p>
            <a:r>
              <a:rPr lang="en-US" altLang="zh-TW" sz="2400" b="1" i="1" u="sng" dirty="0" smtClean="0">
                <a:latin typeface="Times New Roman" panose="02020603050405020304" pitchFamily="18" charset="0"/>
                <a:cs typeface="Times New Roman" panose="02020603050405020304" pitchFamily="18" charset="0"/>
              </a:rPr>
              <a:t>UL</a:t>
            </a:r>
            <a:r>
              <a:rPr lang="zh-TW" altLang="en-US" sz="2400" b="1" i="1" u="sng" dirty="0" smtClean="0">
                <a:latin typeface="Times New Roman" panose="02020603050405020304" pitchFamily="18" charset="0"/>
                <a:cs typeface="Times New Roman" panose="02020603050405020304" pitchFamily="18" charset="0"/>
              </a:rPr>
              <a:t>鐵氟龍電線</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080" y="1290588"/>
            <a:ext cx="5040610" cy="3973814"/>
          </a:xfrm>
          <a:prstGeom prst="rect">
            <a:avLst/>
          </a:prstGeom>
        </p:spPr>
      </p:pic>
    </p:spTree>
    <p:extLst>
      <p:ext uri="{BB962C8B-B14F-4D97-AF65-F5344CB8AC3E}">
        <p14:creationId xmlns:p14="http://schemas.microsoft.com/office/powerpoint/2010/main" val="2864290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23</a:t>
            </a:r>
            <a:endParaRPr lang="zh-TW" altLang="en-US" dirty="0"/>
          </a:p>
        </p:txBody>
      </p:sp>
      <p:sp>
        <p:nvSpPr>
          <p:cNvPr id="6" name="文字方塊 5"/>
          <p:cNvSpPr txBox="1"/>
          <p:nvPr/>
        </p:nvSpPr>
        <p:spPr>
          <a:xfrm>
            <a:off x="5940152" y="1844824"/>
            <a:ext cx="2520280" cy="461665"/>
          </a:xfrm>
          <a:prstGeom prst="rect">
            <a:avLst/>
          </a:prstGeom>
          <a:noFill/>
        </p:spPr>
        <p:txBody>
          <a:bodyPr wrap="square" rtlCol="0">
            <a:spAutoFit/>
          </a:bodyPr>
          <a:lstStyle/>
          <a:p>
            <a:r>
              <a:rPr lang="zh-TW" altLang="en-US" sz="2400" b="1" i="1" u="sng" dirty="0" smtClean="0">
                <a:latin typeface="Times New Roman" panose="02020603050405020304" pitchFamily="18" charset="0"/>
                <a:cs typeface="Times New Roman" panose="02020603050405020304" pitchFamily="18" charset="0"/>
              </a:rPr>
              <a:t>高頻同軸線</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852" y="1311424"/>
            <a:ext cx="5226821" cy="3989784"/>
          </a:xfrm>
          <a:prstGeom prst="rect">
            <a:avLst/>
          </a:prstGeom>
        </p:spPr>
      </p:pic>
    </p:spTree>
    <p:extLst>
      <p:ext uri="{BB962C8B-B14F-4D97-AF65-F5344CB8AC3E}">
        <p14:creationId xmlns:p14="http://schemas.microsoft.com/office/powerpoint/2010/main" val="2864290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24</a:t>
            </a:r>
            <a:endParaRPr lang="zh-TW" altLang="en-US" dirty="0"/>
          </a:p>
        </p:txBody>
      </p:sp>
      <p:sp>
        <p:nvSpPr>
          <p:cNvPr id="6" name="文字方塊 5"/>
          <p:cNvSpPr txBox="1"/>
          <p:nvPr/>
        </p:nvSpPr>
        <p:spPr>
          <a:xfrm>
            <a:off x="5940152" y="1844824"/>
            <a:ext cx="2520280" cy="461665"/>
          </a:xfrm>
          <a:prstGeom prst="rect">
            <a:avLst/>
          </a:prstGeom>
          <a:noFill/>
        </p:spPr>
        <p:txBody>
          <a:bodyPr wrap="square" rtlCol="0">
            <a:spAutoFit/>
          </a:bodyPr>
          <a:lstStyle/>
          <a:p>
            <a:r>
              <a:rPr lang="en-US" altLang="zh-TW" sz="2400" b="1" i="1" u="sng" dirty="0" smtClean="0">
                <a:latin typeface="Times New Roman" panose="02020603050405020304" pitchFamily="18" charset="0"/>
                <a:cs typeface="Times New Roman" panose="02020603050405020304" pitchFamily="18" charset="0"/>
              </a:rPr>
              <a:t>UL</a:t>
            </a:r>
            <a:r>
              <a:rPr lang="zh-TW" altLang="en-US" sz="2400" b="1" i="1" u="sng" dirty="0" smtClean="0">
                <a:latin typeface="Times New Roman" panose="02020603050405020304" pitchFamily="18" charset="0"/>
                <a:cs typeface="Times New Roman" panose="02020603050405020304" pitchFamily="18" charset="0"/>
              </a:rPr>
              <a:t> </a:t>
            </a:r>
            <a:r>
              <a:rPr lang="en-US" altLang="zh-TW" sz="2400" b="1" i="1" u="sng" dirty="0" smtClean="0">
                <a:latin typeface="Times New Roman" panose="02020603050405020304" pitchFamily="18" charset="0"/>
                <a:cs typeface="Times New Roman" panose="02020603050405020304" pitchFamily="18" charset="0"/>
              </a:rPr>
              <a:t>XLPE</a:t>
            </a:r>
            <a:r>
              <a:rPr lang="zh-TW" altLang="en-US" sz="2400" b="1" i="1" u="sng" dirty="0" smtClean="0">
                <a:latin typeface="Times New Roman" panose="02020603050405020304" pitchFamily="18" charset="0"/>
                <a:cs typeface="Times New Roman" panose="02020603050405020304" pitchFamily="18" charset="0"/>
              </a:rPr>
              <a:t>照射線</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1" y="1310892"/>
            <a:ext cx="5163891" cy="3846300"/>
          </a:xfrm>
          <a:prstGeom prst="rect">
            <a:avLst/>
          </a:prstGeom>
        </p:spPr>
      </p:pic>
    </p:spTree>
    <p:extLst>
      <p:ext uri="{BB962C8B-B14F-4D97-AF65-F5344CB8AC3E}">
        <p14:creationId xmlns:p14="http://schemas.microsoft.com/office/powerpoint/2010/main" val="2864290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25</a:t>
            </a:r>
            <a:endParaRPr lang="zh-TW" altLang="en-US" dirty="0"/>
          </a:p>
        </p:txBody>
      </p:sp>
      <p:sp>
        <p:nvSpPr>
          <p:cNvPr id="6" name="文字方塊 5"/>
          <p:cNvSpPr txBox="1"/>
          <p:nvPr/>
        </p:nvSpPr>
        <p:spPr>
          <a:xfrm>
            <a:off x="5940152" y="1844824"/>
            <a:ext cx="2520280" cy="461665"/>
          </a:xfrm>
          <a:prstGeom prst="rect">
            <a:avLst/>
          </a:prstGeom>
          <a:noFill/>
        </p:spPr>
        <p:txBody>
          <a:bodyPr wrap="square" rtlCol="0">
            <a:spAutoFit/>
          </a:bodyPr>
          <a:lstStyle/>
          <a:p>
            <a:r>
              <a:rPr lang="en-US" altLang="zh-TW" sz="2400" b="1" i="1" u="sng" dirty="0" smtClean="0">
                <a:latin typeface="Times New Roman" panose="02020603050405020304" pitchFamily="18" charset="0"/>
                <a:cs typeface="Times New Roman" panose="02020603050405020304" pitchFamily="18" charset="0"/>
              </a:rPr>
              <a:t>UL</a:t>
            </a:r>
            <a:r>
              <a:rPr lang="zh-TW" altLang="en-US" sz="2400" b="1" i="1" u="sng" dirty="0" smtClean="0">
                <a:latin typeface="Times New Roman" panose="02020603050405020304" pitchFamily="18" charset="0"/>
                <a:cs typeface="Times New Roman" panose="02020603050405020304" pitchFamily="18" charset="0"/>
              </a:rPr>
              <a:t>訊號傳輸線</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3" y="1310630"/>
            <a:ext cx="5201451" cy="3846562"/>
          </a:xfrm>
          <a:prstGeom prst="rect">
            <a:avLst/>
          </a:prstGeom>
        </p:spPr>
      </p:pic>
    </p:spTree>
    <p:extLst>
      <p:ext uri="{BB962C8B-B14F-4D97-AF65-F5344CB8AC3E}">
        <p14:creationId xmlns:p14="http://schemas.microsoft.com/office/powerpoint/2010/main" val="2864290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26</a:t>
            </a:r>
            <a:endParaRPr lang="zh-TW" altLang="en-US" dirty="0"/>
          </a:p>
        </p:txBody>
      </p:sp>
      <p:sp>
        <p:nvSpPr>
          <p:cNvPr id="6" name="文字方塊 5"/>
          <p:cNvSpPr txBox="1"/>
          <p:nvPr/>
        </p:nvSpPr>
        <p:spPr>
          <a:xfrm>
            <a:off x="5940152" y="1844824"/>
            <a:ext cx="2520280" cy="461665"/>
          </a:xfrm>
          <a:prstGeom prst="rect">
            <a:avLst/>
          </a:prstGeom>
          <a:noFill/>
        </p:spPr>
        <p:txBody>
          <a:bodyPr wrap="square" rtlCol="0">
            <a:spAutoFit/>
          </a:bodyPr>
          <a:lstStyle/>
          <a:p>
            <a:r>
              <a:rPr lang="en-US" altLang="zh-TW" sz="2400" b="1" i="1" u="sng" dirty="0" smtClean="0">
                <a:latin typeface="Times New Roman" panose="02020603050405020304" pitchFamily="18" charset="0"/>
                <a:cs typeface="Times New Roman" panose="02020603050405020304" pitchFamily="18" charset="0"/>
              </a:rPr>
              <a:t>UL</a:t>
            </a:r>
            <a:r>
              <a:rPr lang="zh-TW" altLang="en-US" sz="2400" b="1" i="1" u="sng" dirty="0" smtClean="0">
                <a:latin typeface="Times New Roman" panose="02020603050405020304" pitchFamily="18" charset="0"/>
                <a:cs typeface="Times New Roman" panose="02020603050405020304" pitchFamily="18" charset="0"/>
              </a:rPr>
              <a:t> 玻纖套管</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1" y="1313260"/>
            <a:ext cx="5177809" cy="3843932"/>
          </a:xfrm>
          <a:prstGeom prst="rect">
            <a:avLst/>
          </a:prstGeom>
        </p:spPr>
      </p:pic>
    </p:spTree>
    <p:extLst>
      <p:ext uri="{BB962C8B-B14F-4D97-AF65-F5344CB8AC3E}">
        <p14:creationId xmlns:p14="http://schemas.microsoft.com/office/powerpoint/2010/main" val="33950561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27</a:t>
            </a:r>
            <a:endParaRPr lang="zh-TW" altLang="en-US" dirty="0"/>
          </a:p>
        </p:txBody>
      </p:sp>
      <p:sp>
        <p:nvSpPr>
          <p:cNvPr id="6" name="文字方塊 5"/>
          <p:cNvSpPr txBox="1"/>
          <p:nvPr/>
        </p:nvSpPr>
        <p:spPr>
          <a:xfrm>
            <a:off x="5940152" y="1844824"/>
            <a:ext cx="2520280" cy="461665"/>
          </a:xfrm>
          <a:prstGeom prst="rect">
            <a:avLst/>
          </a:prstGeom>
          <a:noFill/>
        </p:spPr>
        <p:txBody>
          <a:bodyPr wrap="square" rtlCol="0">
            <a:spAutoFit/>
          </a:bodyPr>
          <a:lstStyle/>
          <a:p>
            <a:r>
              <a:rPr lang="zh-TW" altLang="en-US" sz="2400" b="1" i="1" u="sng" dirty="0" smtClean="0">
                <a:latin typeface="Times New Roman" panose="02020603050405020304" pitchFamily="18" charset="0"/>
                <a:cs typeface="Times New Roman" panose="02020603050405020304" pitchFamily="18" charset="0"/>
              </a:rPr>
              <a:t>鐵氟龍 套管</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163" y="1301640"/>
            <a:ext cx="5145957" cy="3884759"/>
          </a:xfrm>
          <a:prstGeom prst="rect">
            <a:avLst/>
          </a:prstGeom>
        </p:spPr>
      </p:pic>
    </p:spTree>
    <p:extLst>
      <p:ext uri="{BB962C8B-B14F-4D97-AF65-F5344CB8AC3E}">
        <p14:creationId xmlns:p14="http://schemas.microsoft.com/office/powerpoint/2010/main" val="392639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28</a:t>
            </a:r>
            <a:endParaRPr lang="zh-TW" altLang="en-US" dirty="0"/>
          </a:p>
        </p:txBody>
      </p:sp>
      <p:sp>
        <p:nvSpPr>
          <p:cNvPr id="6" name="文字方塊 5"/>
          <p:cNvSpPr txBox="1"/>
          <p:nvPr/>
        </p:nvSpPr>
        <p:spPr>
          <a:xfrm>
            <a:off x="5940152" y="1844824"/>
            <a:ext cx="2520280" cy="461665"/>
          </a:xfrm>
          <a:prstGeom prst="rect">
            <a:avLst/>
          </a:prstGeom>
          <a:noFill/>
        </p:spPr>
        <p:txBody>
          <a:bodyPr wrap="square" rtlCol="0">
            <a:spAutoFit/>
          </a:bodyPr>
          <a:lstStyle/>
          <a:p>
            <a:r>
              <a:rPr lang="en-US" altLang="zh-TW" sz="2400" b="1" i="1" u="sng" dirty="0" smtClean="0">
                <a:latin typeface="Times New Roman" panose="02020603050405020304" pitchFamily="18" charset="0"/>
                <a:cs typeface="Times New Roman" panose="02020603050405020304" pitchFamily="18" charset="0"/>
              </a:rPr>
              <a:t>UL</a:t>
            </a:r>
            <a:r>
              <a:rPr lang="zh-TW" altLang="en-US" sz="2400" b="1" i="1" u="sng" dirty="0" smtClean="0">
                <a:latin typeface="Times New Roman" panose="02020603050405020304" pitchFamily="18" charset="0"/>
                <a:cs typeface="Times New Roman" panose="02020603050405020304" pitchFamily="18" charset="0"/>
              </a:rPr>
              <a:t> 發熱線</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3" y="1314450"/>
            <a:ext cx="5143464" cy="3842742"/>
          </a:xfrm>
          <a:prstGeom prst="rect">
            <a:avLst/>
          </a:prstGeom>
        </p:spPr>
      </p:pic>
    </p:spTree>
    <p:extLst>
      <p:ext uri="{BB962C8B-B14F-4D97-AF65-F5344CB8AC3E}">
        <p14:creationId xmlns:p14="http://schemas.microsoft.com/office/powerpoint/2010/main" val="3926395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29</a:t>
            </a:r>
            <a:endParaRPr lang="zh-TW" altLang="en-US" dirty="0"/>
          </a:p>
        </p:txBody>
      </p:sp>
      <p:sp>
        <p:nvSpPr>
          <p:cNvPr id="6" name="文字方塊 5"/>
          <p:cNvSpPr txBox="1"/>
          <p:nvPr/>
        </p:nvSpPr>
        <p:spPr>
          <a:xfrm>
            <a:off x="5940152" y="1844824"/>
            <a:ext cx="2736304" cy="461665"/>
          </a:xfrm>
          <a:prstGeom prst="rect">
            <a:avLst/>
          </a:prstGeom>
          <a:noFill/>
        </p:spPr>
        <p:txBody>
          <a:bodyPr wrap="square" rtlCol="0">
            <a:spAutoFit/>
          </a:bodyPr>
          <a:lstStyle/>
          <a:p>
            <a:r>
              <a:rPr lang="zh-TW" altLang="en-US" sz="2400" b="1" i="1" u="sng" dirty="0" smtClean="0">
                <a:latin typeface="Times New Roman" panose="02020603050405020304" pitchFamily="18" charset="0"/>
                <a:cs typeface="Times New Roman" panose="02020603050405020304" pitchFamily="18" charset="0"/>
              </a:rPr>
              <a:t>熱電偶、補償導線</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1303536"/>
            <a:ext cx="5040560" cy="4668767"/>
          </a:xfrm>
          <a:prstGeom prst="rect">
            <a:avLst/>
          </a:prstGeom>
        </p:spPr>
      </p:pic>
    </p:spTree>
    <p:extLst>
      <p:ext uri="{BB962C8B-B14F-4D97-AF65-F5344CB8AC3E}">
        <p14:creationId xmlns:p14="http://schemas.microsoft.com/office/powerpoint/2010/main" val="2151695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廠房規模</a:t>
            </a:r>
            <a:endParaRPr lang="zh-TW" altLang="en-US" sz="1600" b="1" dirty="0">
              <a:effectLst/>
            </a:endParaRPr>
          </a:p>
        </p:txBody>
      </p:sp>
      <p:sp>
        <p:nvSpPr>
          <p:cNvPr id="3" name="副標題 2"/>
          <p:cNvSpPr>
            <a:spLocks noGrp="1"/>
          </p:cNvSpPr>
          <p:nvPr>
            <p:ph type="subTitle" idx="1"/>
          </p:nvPr>
        </p:nvSpPr>
        <p:spPr>
          <a:xfrm>
            <a:off x="5587995" y="1502864"/>
            <a:ext cx="3304485" cy="4014368"/>
          </a:xfrm>
        </p:spPr>
        <p:txBody>
          <a:bodyPr>
            <a:normAutofit/>
          </a:bodyPr>
          <a:lstStyle/>
          <a:p>
            <a:pPr algn="l"/>
            <a:r>
              <a:rPr lang="zh-TW" altLang="en-US" sz="1600" b="1" dirty="0" smtClean="0">
                <a:solidFill>
                  <a:schemeClr val="tx1"/>
                </a:solidFill>
              </a:rPr>
              <a:t>台灣總部</a:t>
            </a:r>
            <a:endParaRPr lang="en-US" altLang="zh-TW" sz="1600" b="1" dirty="0" smtClean="0">
              <a:solidFill>
                <a:schemeClr val="tx1"/>
              </a:solidFill>
            </a:endParaRPr>
          </a:p>
          <a:p>
            <a:pPr algn="l"/>
            <a:r>
              <a:rPr lang="en-US" altLang="zh-TW" sz="1200" dirty="0" smtClean="0"/>
              <a:t>(1983</a:t>
            </a:r>
            <a:r>
              <a:rPr lang="zh-TW" altLang="en-US" sz="1200" dirty="0" smtClean="0"/>
              <a:t>年創立於新北市新莊區，</a:t>
            </a:r>
            <a:r>
              <a:rPr lang="en-US" altLang="zh-TW" sz="1200" dirty="0" smtClean="0"/>
              <a:t>2018</a:t>
            </a:r>
            <a:r>
              <a:rPr lang="zh-TW" altLang="en-US" sz="1200" dirty="0" smtClean="0"/>
              <a:t>年擴大產線遷移至新北市三重</a:t>
            </a:r>
            <a:r>
              <a:rPr lang="en-US" altLang="zh-TW" sz="1200" dirty="0" smtClean="0"/>
              <a:t>)</a:t>
            </a:r>
            <a:endParaRPr lang="en-US" altLang="zh-TW" sz="1200" dirty="0"/>
          </a:p>
          <a:p>
            <a:pPr algn="l"/>
            <a:endParaRPr lang="en-US" altLang="zh-TW" sz="1600" dirty="0"/>
          </a:p>
          <a:p>
            <a:pPr algn="l"/>
            <a:r>
              <a:rPr lang="zh-TW" altLang="en-US" sz="1400" dirty="0" smtClean="0"/>
              <a:t>生產產品</a:t>
            </a:r>
            <a:r>
              <a:rPr lang="ja-JP" altLang="en-US" sz="1400" dirty="0" smtClean="0"/>
              <a:t>：</a:t>
            </a:r>
            <a:endParaRPr lang="en-US" altLang="ja-JP" sz="1400" dirty="0" smtClean="0"/>
          </a:p>
          <a:p>
            <a:pPr algn="l"/>
            <a:r>
              <a:rPr lang="zh-TW" altLang="en-US" sz="1200" dirty="0" smtClean="0"/>
              <a:t>工業用矽膠耐熱線、高溫線系列、鐵氟龍線、</a:t>
            </a:r>
            <a:r>
              <a:rPr lang="en-US" altLang="zh-TW" sz="1200" dirty="0" smtClean="0"/>
              <a:t>PVC</a:t>
            </a:r>
            <a:r>
              <a:rPr lang="zh-TW" altLang="en-US" sz="1200" dirty="0" smtClean="0"/>
              <a:t>線、</a:t>
            </a:r>
            <a:r>
              <a:rPr lang="en-US" altLang="zh-TW" sz="1200" dirty="0" smtClean="0"/>
              <a:t>XLPE</a:t>
            </a:r>
            <a:r>
              <a:rPr lang="zh-TW" altLang="en-US" sz="1200" dirty="0" smtClean="0"/>
              <a:t>線、補償導線、發熱線、複合式電纜及各類套管系列。</a:t>
            </a:r>
            <a:endParaRPr lang="en-US" altLang="zh-TW" sz="1200" dirty="0" smtClean="0"/>
          </a:p>
          <a:p>
            <a:pPr algn="l"/>
            <a:endParaRPr lang="en-US" altLang="zh-TW" sz="1200" dirty="0" smtClean="0"/>
          </a:p>
          <a:p>
            <a:pPr algn="l"/>
            <a:endParaRPr lang="en-US" altLang="zh-TW" sz="1200" dirty="0"/>
          </a:p>
          <a:p>
            <a:pPr algn="l"/>
            <a:endParaRPr lang="en-US" altLang="zh-TW" sz="1200" dirty="0" smtClean="0"/>
          </a:p>
          <a:p>
            <a:pPr algn="l"/>
            <a:r>
              <a:rPr lang="zh-TW" altLang="en-US" sz="1600" b="1" dirty="0">
                <a:solidFill>
                  <a:schemeClr val="tx1"/>
                </a:solidFill>
              </a:rPr>
              <a:t>東莞</a:t>
            </a:r>
            <a:r>
              <a:rPr lang="zh-TW" altLang="en-US" sz="1600" b="1" dirty="0" smtClean="0">
                <a:solidFill>
                  <a:schemeClr val="tx1"/>
                </a:solidFill>
              </a:rPr>
              <a:t>廠</a:t>
            </a:r>
            <a:endParaRPr lang="en-US" altLang="zh-TW" sz="1600" b="1" dirty="0" smtClean="0">
              <a:solidFill>
                <a:schemeClr val="tx1"/>
              </a:solidFill>
            </a:endParaRPr>
          </a:p>
          <a:p>
            <a:pPr algn="l"/>
            <a:r>
              <a:rPr lang="en-US" altLang="zh-TW" sz="1200" dirty="0" smtClean="0"/>
              <a:t>(1996</a:t>
            </a:r>
            <a:r>
              <a:rPr lang="zh-TW" altLang="en-US" sz="1200" dirty="0" smtClean="0"/>
              <a:t>年為因應廣大酷戶需求及市場變革移至中國廣東省東莞市</a:t>
            </a:r>
            <a:r>
              <a:rPr lang="en-US" altLang="zh-TW" sz="1200" dirty="0" smtClean="0"/>
              <a:t>)</a:t>
            </a:r>
          </a:p>
          <a:p>
            <a:pPr algn="l"/>
            <a:endParaRPr lang="en-US" altLang="zh-TW" sz="1200" dirty="0"/>
          </a:p>
          <a:p>
            <a:pPr algn="l"/>
            <a:r>
              <a:rPr lang="zh-TW" altLang="en-US" sz="1600" dirty="0" smtClean="0"/>
              <a:t>生產產品</a:t>
            </a:r>
            <a:r>
              <a:rPr lang="ja-JP" altLang="en-US" sz="1600" dirty="0" smtClean="0"/>
              <a:t>：</a:t>
            </a:r>
            <a:endParaRPr lang="en-US" altLang="ja-JP" sz="1600" dirty="0" smtClean="0"/>
          </a:p>
          <a:p>
            <a:pPr algn="l"/>
            <a:r>
              <a:rPr lang="zh-TW" altLang="en-US" sz="1200" dirty="0" smtClean="0"/>
              <a:t>工業用矽膠耐熱線、高溫線系列、鐵氟龍線。</a:t>
            </a:r>
            <a:endParaRPr lang="en-US" altLang="zh-TW" sz="1200" dirty="0" smtClean="0"/>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574196"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3</a:t>
            </a:r>
            <a:endParaRPr lang="zh-TW" altLang="en-US" dirty="0"/>
          </a:p>
        </p:txBody>
      </p:sp>
      <p:pic>
        <p:nvPicPr>
          <p:cNvPr id="3075" name="Picture 3" descr="S:\行銷部門\日進 Website\RWD網站\生產線設備簡介照片\公司簡介\日進三重總部_181101_000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649"/>
          <a:stretch/>
        </p:blipFill>
        <p:spPr bwMode="auto">
          <a:xfrm>
            <a:off x="189771" y="1700808"/>
            <a:ext cx="5318333"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1320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30</a:t>
            </a:r>
            <a:endParaRPr lang="zh-TW" altLang="en-US" dirty="0"/>
          </a:p>
        </p:txBody>
      </p:sp>
      <p:sp>
        <p:nvSpPr>
          <p:cNvPr id="6" name="文字方塊 5"/>
          <p:cNvSpPr txBox="1"/>
          <p:nvPr/>
        </p:nvSpPr>
        <p:spPr>
          <a:xfrm>
            <a:off x="5940152" y="1844824"/>
            <a:ext cx="2736304" cy="461665"/>
          </a:xfrm>
          <a:prstGeom prst="rect">
            <a:avLst/>
          </a:prstGeom>
          <a:noFill/>
        </p:spPr>
        <p:txBody>
          <a:bodyPr wrap="square" rtlCol="0">
            <a:spAutoFit/>
          </a:bodyPr>
          <a:lstStyle/>
          <a:p>
            <a:r>
              <a:rPr lang="zh-TW" altLang="en-US" sz="2400" b="1" i="1" u="sng" dirty="0" smtClean="0">
                <a:latin typeface="Times New Roman" panose="02020603050405020304" pitchFamily="18" charset="0"/>
                <a:cs typeface="Times New Roman" panose="02020603050405020304" pitchFamily="18" charset="0"/>
              </a:rPr>
              <a:t>特殊複合線</a:t>
            </a:r>
            <a:endParaRPr lang="zh-TW" altLang="en-US" sz="2400" b="1" i="1" u="sng" dirty="0">
              <a:latin typeface="Times New Roman" panose="02020603050405020304" pitchFamily="18" charset="0"/>
              <a:cs typeface="Times New Roman" panose="02020603050405020304" pitchFamily="18" charset="0"/>
            </a:endParaRPr>
          </a:p>
        </p:txBody>
      </p:sp>
      <p:sp>
        <p:nvSpPr>
          <p:cNvPr id="9" name="矩形 8"/>
          <p:cNvSpPr/>
          <p:nvPr/>
        </p:nvSpPr>
        <p:spPr>
          <a:xfrm>
            <a:off x="467544" y="1268760"/>
            <a:ext cx="5328592" cy="4752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n>
                <a:solidFill>
                  <a:schemeClr val="tx1"/>
                </a:solidFill>
              </a:ln>
            </a:endParaRPr>
          </a:p>
        </p:txBody>
      </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3" y="1323529"/>
            <a:ext cx="4185960" cy="4625752"/>
          </a:xfrm>
          <a:prstGeom prst="rect">
            <a:avLst/>
          </a:prstGeom>
        </p:spPr>
      </p:pic>
    </p:spTree>
    <p:extLst>
      <p:ext uri="{BB962C8B-B14F-4D97-AF65-F5344CB8AC3E}">
        <p14:creationId xmlns:p14="http://schemas.microsoft.com/office/powerpoint/2010/main" val="27013602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979712" y="1772816"/>
            <a:ext cx="5688632" cy="2088232"/>
          </a:xfrm>
        </p:spPr>
        <p:txBody>
          <a:bodyPr/>
          <a:lstStyle/>
          <a:p>
            <a:r>
              <a:rPr lang="zh-TW" altLang="en-US" sz="4800" b="1" dirty="0" smtClean="0">
                <a:effectLst/>
              </a:rPr>
              <a:t>未來產業趨勢</a:t>
            </a:r>
            <a:r>
              <a:rPr lang="en-US" altLang="zh-TW" sz="4800" b="1" dirty="0" smtClean="0">
                <a:effectLst/>
              </a:rPr>
              <a:t>(</a:t>
            </a:r>
            <a:r>
              <a:rPr lang="zh-TW" altLang="en-US" sz="4800" b="1" dirty="0" smtClean="0">
                <a:effectLst/>
              </a:rPr>
              <a:t>線材</a:t>
            </a:r>
            <a:r>
              <a:rPr lang="en-US" altLang="zh-TW" sz="4800" b="1" dirty="0" smtClean="0">
                <a:effectLst/>
              </a:rPr>
              <a:t>)</a:t>
            </a:r>
            <a:endParaRPr lang="zh-TW" altLang="en-US" sz="48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30</a:t>
            </a:r>
            <a:endParaRPr lang="zh-TW" altLang="en-US" dirty="0"/>
          </a:p>
        </p:txBody>
      </p:sp>
    </p:spTree>
    <p:extLst>
      <p:ext uri="{BB962C8B-B14F-4D97-AF65-F5344CB8AC3E}">
        <p14:creationId xmlns:p14="http://schemas.microsoft.com/office/powerpoint/2010/main" val="33407380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4385749"/>
            <a:ext cx="3052180" cy="2139595"/>
          </a:xfrm>
          <a:prstGeom prst="rect">
            <a:avLst/>
          </a:prstGeom>
        </p:spPr>
      </p:pic>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3"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4"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30</a:t>
            </a:r>
            <a:endParaRPr lang="zh-TW" altLang="en-US" dirty="0"/>
          </a:p>
        </p:txBody>
      </p:sp>
      <p:sp>
        <p:nvSpPr>
          <p:cNvPr id="6" name="文字方塊 5"/>
          <p:cNvSpPr txBox="1"/>
          <p:nvPr/>
        </p:nvSpPr>
        <p:spPr>
          <a:xfrm>
            <a:off x="5247916" y="908722"/>
            <a:ext cx="3140508" cy="461665"/>
          </a:xfrm>
          <a:prstGeom prst="rect">
            <a:avLst/>
          </a:prstGeom>
          <a:noFill/>
        </p:spPr>
        <p:txBody>
          <a:bodyPr wrap="square" rtlCol="0">
            <a:spAutoFit/>
          </a:bodyPr>
          <a:lstStyle/>
          <a:p>
            <a:pPr algn="ctr"/>
            <a:r>
              <a:rPr lang="zh-TW" altLang="en-US" sz="2400" b="1" i="1" u="sng" dirty="0" smtClean="0">
                <a:latin typeface="Times New Roman" panose="02020603050405020304" pitchFamily="18" charset="0"/>
                <a:cs typeface="Times New Roman" panose="02020603050405020304" pitchFamily="18" charset="0"/>
              </a:rPr>
              <a:t>電動車</a:t>
            </a:r>
            <a:r>
              <a:rPr lang="en-US" altLang="zh-TW" sz="2400" b="1" i="1" u="sng" dirty="0" smtClean="0">
                <a:latin typeface="Times New Roman" panose="02020603050405020304" pitchFamily="18" charset="0"/>
                <a:cs typeface="Times New Roman" panose="02020603050405020304" pitchFamily="18" charset="0"/>
              </a:rPr>
              <a:t>-EV</a:t>
            </a:r>
            <a:r>
              <a:rPr lang="zh-TW" altLang="en-US" sz="2400" b="1" i="1" u="sng" dirty="0" smtClean="0">
                <a:latin typeface="Times New Roman" panose="02020603050405020304" pitchFamily="18" charset="0"/>
                <a:cs typeface="Times New Roman" panose="02020603050405020304" pitchFamily="18" charset="0"/>
              </a:rPr>
              <a:t> </a:t>
            </a:r>
            <a:r>
              <a:rPr lang="en-US" altLang="zh-TW" sz="2400" b="1" i="1" u="sng" dirty="0" smtClean="0">
                <a:latin typeface="Times New Roman" panose="02020603050405020304" pitchFamily="18" charset="0"/>
                <a:cs typeface="Times New Roman" panose="02020603050405020304" pitchFamily="18" charset="0"/>
              </a:rPr>
              <a:t>CABLE</a:t>
            </a:r>
            <a:endParaRPr lang="zh-TW" altLang="en-US" sz="2400" b="1" i="1" u="sng" dirty="0">
              <a:latin typeface="Times New Roman" panose="02020603050405020304" pitchFamily="18" charset="0"/>
              <a:cs typeface="Times New Roman" panose="02020603050405020304" pitchFamily="18" charset="0"/>
            </a:endParaRPr>
          </a:p>
        </p:txBody>
      </p:sp>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6652" y="1268760"/>
            <a:ext cx="4444036" cy="2500747"/>
          </a:xfrm>
          <a:prstGeom prst="rect">
            <a:avLst/>
          </a:prstGeom>
        </p:spPr>
      </p:pic>
      <p:pic>
        <p:nvPicPr>
          <p:cNvPr id="11" name="圖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44415" y="1988840"/>
            <a:ext cx="4327578" cy="3058243"/>
          </a:xfrm>
          <a:prstGeom prst="rect">
            <a:avLst/>
          </a:prstGeom>
        </p:spPr>
      </p:pic>
      <p:pic>
        <p:nvPicPr>
          <p:cNvPr id="13" name="圖片 12"/>
          <p:cNvPicPr>
            <a:picLocks noChangeAspect="1"/>
          </p:cNvPicPr>
          <p:nvPr/>
        </p:nvPicPr>
        <p:blipFill rotWithShape="1">
          <a:blip r:embed="rId8" cstate="print">
            <a:extLst>
              <a:ext uri="{28A0092B-C50C-407E-A947-70E740481C1C}">
                <a14:useLocalDpi xmlns:a14="http://schemas.microsoft.com/office/drawing/2010/main" val="0"/>
              </a:ext>
            </a:extLst>
          </a:blip>
          <a:srcRect t="10101"/>
          <a:stretch/>
        </p:blipFill>
        <p:spPr>
          <a:xfrm>
            <a:off x="376642" y="3965914"/>
            <a:ext cx="1803963" cy="2162337"/>
          </a:xfrm>
          <a:prstGeom prst="rect">
            <a:avLst/>
          </a:prstGeom>
        </p:spPr>
      </p:pic>
    </p:spTree>
    <p:extLst>
      <p:ext uri="{BB962C8B-B14F-4D97-AF65-F5344CB8AC3E}">
        <p14:creationId xmlns:p14="http://schemas.microsoft.com/office/powerpoint/2010/main" val="1350998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30</a:t>
            </a:r>
            <a:endParaRPr lang="zh-TW" altLang="en-US" dirty="0"/>
          </a:p>
        </p:txBody>
      </p:sp>
      <p:sp>
        <p:nvSpPr>
          <p:cNvPr id="6" name="文字方塊 5"/>
          <p:cNvSpPr txBox="1"/>
          <p:nvPr/>
        </p:nvSpPr>
        <p:spPr>
          <a:xfrm>
            <a:off x="5004047" y="908722"/>
            <a:ext cx="3512628" cy="461665"/>
          </a:xfrm>
          <a:prstGeom prst="rect">
            <a:avLst/>
          </a:prstGeom>
          <a:noFill/>
        </p:spPr>
        <p:txBody>
          <a:bodyPr wrap="square" rtlCol="0">
            <a:spAutoFit/>
          </a:bodyPr>
          <a:lstStyle/>
          <a:p>
            <a:pPr algn="ctr"/>
            <a:r>
              <a:rPr lang="zh-TW" altLang="en-US" sz="2400" b="1" i="1" u="sng" dirty="0" smtClean="0">
                <a:latin typeface="Times New Roman" panose="02020603050405020304" pitchFamily="18" charset="0"/>
                <a:cs typeface="Times New Roman" panose="02020603050405020304" pitchFamily="18" charset="0"/>
              </a:rPr>
              <a:t>醫療產業</a:t>
            </a:r>
            <a:r>
              <a:rPr lang="en-US" altLang="zh-TW" sz="2400" b="1" i="1" u="sng" dirty="0" smtClean="0">
                <a:latin typeface="Times New Roman" panose="02020603050405020304" pitchFamily="18" charset="0"/>
                <a:cs typeface="Times New Roman" panose="02020603050405020304" pitchFamily="18" charset="0"/>
              </a:rPr>
              <a:t>-Medical</a:t>
            </a:r>
            <a:r>
              <a:rPr lang="zh-TW" altLang="en-US" sz="2400" b="1" i="1" u="sng" dirty="0" smtClean="0">
                <a:latin typeface="Times New Roman" panose="02020603050405020304" pitchFamily="18" charset="0"/>
                <a:cs typeface="Times New Roman" panose="02020603050405020304" pitchFamily="18" charset="0"/>
              </a:rPr>
              <a:t> </a:t>
            </a:r>
            <a:r>
              <a:rPr lang="en-US" altLang="zh-TW" sz="2400" b="1" i="1" u="sng" dirty="0" smtClean="0">
                <a:latin typeface="Times New Roman" panose="02020603050405020304" pitchFamily="18" charset="0"/>
                <a:cs typeface="Times New Roman" panose="02020603050405020304" pitchFamily="18" charset="0"/>
              </a:rPr>
              <a:t>Cables</a:t>
            </a:r>
            <a:endParaRPr lang="zh-TW" altLang="en-US" sz="2400" b="1" i="1" u="sng"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8819" t="33570" r="49444" b="39630"/>
          <a:stretch/>
        </p:blipFill>
        <p:spPr bwMode="auto">
          <a:xfrm>
            <a:off x="755576" y="1370387"/>
            <a:ext cx="3960711" cy="1430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6528" t="52593" r="51875" b="13580"/>
          <a:stretch/>
        </p:blipFill>
        <p:spPr bwMode="auto">
          <a:xfrm>
            <a:off x="755576" y="2800954"/>
            <a:ext cx="3982108" cy="1821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569" t="37531" r="18125" b="16855"/>
          <a:stretch/>
        </p:blipFill>
        <p:spPr bwMode="auto">
          <a:xfrm>
            <a:off x="4840324" y="3902535"/>
            <a:ext cx="3997112" cy="1542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圖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1547" y="1518692"/>
            <a:ext cx="3857625" cy="2047875"/>
          </a:xfrm>
          <a:prstGeom prst="rect">
            <a:avLst/>
          </a:prstGeom>
        </p:spPr>
      </p:pic>
      <p:pic>
        <p:nvPicPr>
          <p:cNvPr id="9" name="圖片 8"/>
          <p:cNvPicPr>
            <a:picLocks noChangeAspect="1"/>
          </p:cNvPicPr>
          <p:nvPr/>
        </p:nvPicPr>
        <p:blipFill rotWithShape="1">
          <a:blip r:embed="rId9">
            <a:extLst>
              <a:ext uri="{28A0092B-C50C-407E-A947-70E740481C1C}">
                <a14:useLocalDpi xmlns:a14="http://schemas.microsoft.com/office/drawing/2010/main" val="0"/>
              </a:ext>
            </a:extLst>
          </a:blip>
          <a:srcRect t="14161" b="13704"/>
          <a:stretch/>
        </p:blipFill>
        <p:spPr>
          <a:xfrm>
            <a:off x="1529087" y="4729151"/>
            <a:ext cx="3186929" cy="1724185"/>
          </a:xfrm>
          <a:prstGeom prst="rect">
            <a:avLst/>
          </a:prstGeom>
        </p:spPr>
      </p:pic>
    </p:spTree>
    <p:extLst>
      <p:ext uri="{BB962C8B-B14F-4D97-AF65-F5344CB8AC3E}">
        <p14:creationId xmlns:p14="http://schemas.microsoft.com/office/powerpoint/2010/main" val="8735495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30</a:t>
            </a:r>
            <a:endParaRPr lang="zh-TW" altLang="en-US" dirty="0"/>
          </a:p>
        </p:txBody>
      </p:sp>
      <p:sp>
        <p:nvSpPr>
          <p:cNvPr id="6" name="文字方塊 5"/>
          <p:cNvSpPr txBox="1"/>
          <p:nvPr/>
        </p:nvSpPr>
        <p:spPr>
          <a:xfrm>
            <a:off x="5247916" y="908722"/>
            <a:ext cx="3140508" cy="461665"/>
          </a:xfrm>
          <a:prstGeom prst="rect">
            <a:avLst/>
          </a:prstGeom>
          <a:noFill/>
        </p:spPr>
        <p:txBody>
          <a:bodyPr wrap="square" rtlCol="0">
            <a:spAutoFit/>
          </a:bodyPr>
          <a:lstStyle/>
          <a:p>
            <a:pPr algn="ctr"/>
            <a:r>
              <a:rPr lang="zh-TW" altLang="en-US" sz="2400" b="1" i="1" u="sng" dirty="0" smtClean="0">
                <a:latin typeface="Times New Roman" panose="02020603050405020304" pitchFamily="18" charset="0"/>
                <a:cs typeface="Times New Roman" panose="02020603050405020304" pitchFamily="18" charset="0"/>
              </a:rPr>
              <a:t>重工業</a:t>
            </a:r>
            <a:r>
              <a:rPr lang="en-US" altLang="zh-TW" sz="2400" b="1" i="1" u="sng" dirty="0" smtClean="0">
                <a:latin typeface="Times New Roman" panose="02020603050405020304" pitchFamily="18" charset="0"/>
                <a:cs typeface="Times New Roman" panose="02020603050405020304" pitchFamily="18" charset="0"/>
              </a:rPr>
              <a:t>-</a:t>
            </a:r>
            <a:r>
              <a:rPr lang="zh-TW" altLang="en-US" sz="2400" b="1" i="1" u="sng" dirty="0" smtClean="0">
                <a:latin typeface="Times New Roman" panose="02020603050405020304" pitchFamily="18" charset="0"/>
                <a:cs typeface="Times New Roman" panose="02020603050405020304" pitchFamily="18" charset="0"/>
              </a:rPr>
              <a:t>鎧裝電纜</a:t>
            </a:r>
            <a:endParaRPr lang="zh-TW" altLang="en-US" sz="2400" b="1" i="1" u="sng"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7913" t="8834" r="28835" b="14046"/>
          <a:stretch/>
        </p:blipFill>
        <p:spPr bwMode="auto">
          <a:xfrm>
            <a:off x="395536" y="1268760"/>
            <a:ext cx="5195606" cy="5210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2120" y="1556792"/>
            <a:ext cx="3314457" cy="2207428"/>
          </a:xfrm>
          <a:prstGeom prst="rect">
            <a:avLst/>
          </a:prstGeom>
        </p:spPr>
      </p:pic>
      <p:pic>
        <p:nvPicPr>
          <p:cNvPr id="9" name="圖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2119" y="3907761"/>
            <a:ext cx="2952329" cy="1695450"/>
          </a:xfrm>
          <a:prstGeom prst="rect">
            <a:avLst/>
          </a:prstGeom>
        </p:spPr>
      </p:pic>
    </p:spTree>
    <p:extLst>
      <p:ext uri="{BB962C8B-B14F-4D97-AF65-F5344CB8AC3E}">
        <p14:creationId xmlns:p14="http://schemas.microsoft.com/office/powerpoint/2010/main" val="2123140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30</a:t>
            </a:r>
            <a:endParaRPr lang="zh-TW" altLang="en-US" dirty="0"/>
          </a:p>
        </p:txBody>
      </p:sp>
      <p:sp>
        <p:nvSpPr>
          <p:cNvPr id="6" name="文字方塊 5"/>
          <p:cNvSpPr txBox="1"/>
          <p:nvPr/>
        </p:nvSpPr>
        <p:spPr>
          <a:xfrm>
            <a:off x="5076057" y="908722"/>
            <a:ext cx="3528392" cy="461665"/>
          </a:xfrm>
          <a:prstGeom prst="rect">
            <a:avLst/>
          </a:prstGeom>
          <a:noFill/>
        </p:spPr>
        <p:txBody>
          <a:bodyPr wrap="square" rtlCol="0">
            <a:spAutoFit/>
          </a:bodyPr>
          <a:lstStyle/>
          <a:p>
            <a:pPr algn="ctr"/>
            <a:r>
              <a:rPr lang="zh-TW" altLang="en-US" sz="2400" b="1" i="1" u="sng" dirty="0" smtClean="0">
                <a:latin typeface="Times New Roman" panose="02020603050405020304" pitchFamily="18" charset="0"/>
                <a:cs typeface="Times New Roman" panose="02020603050405020304" pitchFamily="18" charset="0"/>
              </a:rPr>
              <a:t>通訊</a:t>
            </a:r>
            <a:r>
              <a:rPr lang="en-US" altLang="zh-TW" sz="2400" b="1" i="1" u="sng" dirty="0" smtClean="0">
                <a:latin typeface="Times New Roman" panose="02020603050405020304" pitchFamily="18" charset="0"/>
                <a:cs typeface="Times New Roman" panose="02020603050405020304" pitchFamily="18" charset="0"/>
              </a:rPr>
              <a:t>/</a:t>
            </a:r>
            <a:r>
              <a:rPr lang="zh-TW" altLang="en-US" sz="2400" b="1" i="1" u="sng" dirty="0" smtClean="0">
                <a:latin typeface="Times New Roman" panose="02020603050405020304" pitchFamily="18" charset="0"/>
                <a:cs typeface="Times New Roman" panose="02020603050405020304" pitchFamily="18" charset="0"/>
              </a:rPr>
              <a:t>設備</a:t>
            </a:r>
            <a:r>
              <a:rPr lang="en-US" altLang="zh-TW" sz="2400" b="1" i="1" u="sng" dirty="0" smtClean="0">
                <a:latin typeface="Times New Roman" panose="02020603050405020304" pitchFamily="18" charset="0"/>
                <a:cs typeface="Times New Roman" panose="02020603050405020304" pitchFamily="18" charset="0"/>
              </a:rPr>
              <a:t>-</a:t>
            </a:r>
            <a:r>
              <a:rPr lang="zh-TW" altLang="en-US" sz="2400" b="1" i="1" u="sng" dirty="0" smtClean="0">
                <a:latin typeface="Times New Roman" panose="02020603050405020304" pitchFamily="18" charset="0"/>
                <a:cs typeface="Times New Roman" panose="02020603050405020304" pitchFamily="18" charset="0"/>
              </a:rPr>
              <a:t>水下作業電纜</a:t>
            </a:r>
            <a:endParaRPr lang="zh-TW" altLang="en-US" sz="2400" b="1" i="1" u="sng"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894" t="13805" r="16317" b="23295"/>
          <a:stretch/>
        </p:blipFill>
        <p:spPr bwMode="auto">
          <a:xfrm>
            <a:off x="324071" y="1390954"/>
            <a:ext cx="4594034" cy="2433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39070" t="41984" r="37389" b="18987"/>
          <a:stretch/>
        </p:blipFill>
        <p:spPr bwMode="auto">
          <a:xfrm>
            <a:off x="5441944" y="2420472"/>
            <a:ext cx="3011431"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圖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071" y="3824628"/>
            <a:ext cx="4608512" cy="2287498"/>
          </a:xfrm>
          <a:prstGeom prst="rect">
            <a:avLst/>
          </a:prstGeom>
        </p:spPr>
      </p:pic>
    </p:spTree>
    <p:extLst>
      <p:ext uri="{BB962C8B-B14F-4D97-AF65-F5344CB8AC3E}">
        <p14:creationId xmlns:p14="http://schemas.microsoft.com/office/powerpoint/2010/main" val="10662858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30</a:t>
            </a:r>
            <a:endParaRPr lang="zh-TW" altLang="en-US" dirty="0"/>
          </a:p>
        </p:txBody>
      </p:sp>
      <p:sp>
        <p:nvSpPr>
          <p:cNvPr id="6" name="文字方塊 5"/>
          <p:cNvSpPr txBox="1"/>
          <p:nvPr/>
        </p:nvSpPr>
        <p:spPr>
          <a:xfrm>
            <a:off x="5247916" y="908722"/>
            <a:ext cx="3140508" cy="461665"/>
          </a:xfrm>
          <a:prstGeom prst="rect">
            <a:avLst/>
          </a:prstGeom>
          <a:noFill/>
        </p:spPr>
        <p:txBody>
          <a:bodyPr wrap="square" rtlCol="0">
            <a:spAutoFit/>
          </a:bodyPr>
          <a:lstStyle/>
          <a:p>
            <a:pPr algn="ctr"/>
            <a:r>
              <a:rPr lang="zh-TW" altLang="en-US" sz="2400" b="1" i="1" u="sng" dirty="0" smtClean="0">
                <a:latin typeface="Times New Roman" panose="02020603050405020304" pitchFamily="18" charset="0"/>
                <a:cs typeface="Times New Roman" panose="02020603050405020304" pitchFamily="18" charset="0"/>
              </a:rPr>
              <a:t>嚴苛環境</a:t>
            </a:r>
            <a:r>
              <a:rPr lang="en-US" altLang="zh-TW" sz="2400" b="1" i="1" u="sng" dirty="0" smtClean="0">
                <a:latin typeface="Times New Roman" panose="02020603050405020304" pitchFamily="18" charset="0"/>
                <a:cs typeface="Times New Roman" panose="02020603050405020304" pitchFamily="18" charset="0"/>
              </a:rPr>
              <a:t>-</a:t>
            </a:r>
            <a:r>
              <a:rPr lang="zh-TW" altLang="en-US" sz="2400" b="1" i="1" u="sng" dirty="0" smtClean="0">
                <a:latin typeface="Times New Roman" panose="02020603050405020304" pitchFamily="18" charset="0"/>
                <a:cs typeface="Times New Roman" panose="02020603050405020304" pitchFamily="18" charset="0"/>
              </a:rPr>
              <a:t>耐寒電纜</a:t>
            </a:r>
            <a:endParaRPr lang="zh-TW" altLang="en-US" sz="2400" b="1" i="1" u="sng" dirty="0">
              <a:latin typeface="Times New Roman" panose="02020603050405020304" pitchFamily="18" charset="0"/>
              <a:cs typeface="Times New Roman" panose="02020603050405020304" pitchFamily="18" charset="0"/>
            </a:endParaRPr>
          </a:p>
        </p:txBody>
      </p:sp>
      <p:pic>
        <p:nvPicPr>
          <p:cNvPr id="307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58958" t="9259" r="7292" b="5185"/>
          <a:stretch/>
        </p:blipFill>
        <p:spPr bwMode="auto">
          <a:xfrm>
            <a:off x="5607956" y="1370387"/>
            <a:ext cx="3068500" cy="4375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54722" t="12716" r="16042" b="8519"/>
          <a:stretch/>
        </p:blipFill>
        <p:spPr bwMode="auto">
          <a:xfrm>
            <a:off x="2123728" y="1363128"/>
            <a:ext cx="3384376" cy="5128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1570" t="37408" r="4375" b="23951"/>
          <a:stretch/>
        </p:blipFill>
        <p:spPr bwMode="auto">
          <a:xfrm>
            <a:off x="413524" y="2211495"/>
            <a:ext cx="1730200" cy="1707409"/>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94671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30</a:t>
            </a:r>
            <a:endParaRPr lang="zh-TW" altLang="en-US" dirty="0"/>
          </a:p>
        </p:txBody>
      </p:sp>
      <p:sp>
        <p:nvSpPr>
          <p:cNvPr id="6" name="文字方塊 5"/>
          <p:cNvSpPr txBox="1"/>
          <p:nvPr/>
        </p:nvSpPr>
        <p:spPr>
          <a:xfrm>
            <a:off x="5247916" y="908722"/>
            <a:ext cx="3140508" cy="461665"/>
          </a:xfrm>
          <a:prstGeom prst="rect">
            <a:avLst/>
          </a:prstGeom>
          <a:noFill/>
        </p:spPr>
        <p:txBody>
          <a:bodyPr wrap="square" rtlCol="0">
            <a:spAutoFit/>
          </a:bodyPr>
          <a:lstStyle/>
          <a:p>
            <a:pPr algn="ctr"/>
            <a:r>
              <a:rPr lang="zh-TW" altLang="en-US" sz="2400" b="1" i="1" u="sng" dirty="0" smtClean="0">
                <a:latin typeface="Times New Roman" panose="02020603050405020304" pitchFamily="18" charset="0"/>
                <a:cs typeface="Times New Roman" panose="02020603050405020304" pitchFamily="18" charset="0"/>
              </a:rPr>
              <a:t>水上運輸</a:t>
            </a:r>
            <a:r>
              <a:rPr lang="en-US" altLang="zh-TW" sz="2400" b="1" i="1" u="sng" dirty="0" smtClean="0">
                <a:latin typeface="Times New Roman" panose="02020603050405020304" pitchFamily="18" charset="0"/>
                <a:cs typeface="Times New Roman" panose="02020603050405020304" pitchFamily="18" charset="0"/>
              </a:rPr>
              <a:t>-</a:t>
            </a:r>
            <a:r>
              <a:rPr lang="zh-TW" altLang="en-US" sz="2400" b="1" i="1" u="sng" dirty="0" smtClean="0">
                <a:latin typeface="Times New Roman" panose="02020603050405020304" pitchFamily="18" charset="0"/>
                <a:cs typeface="Times New Roman" panose="02020603050405020304" pitchFamily="18" charset="0"/>
              </a:rPr>
              <a:t>船</a:t>
            </a:r>
            <a:r>
              <a:rPr lang="zh-TW" altLang="en-US" sz="2400" b="1" i="1" u="sng" dirty="0">
                <a:latin typeface="Times New Roman" panose="02020603050405020304" pitchFamily="18" charset="0"/>
                <a:cs typeface="Times New Roman" panose="02020603050405020304" pitchFamily="18" charset="0"/>
              </a:rPr>
              <a:t>用電纜</a:t>
            </a:r>
          </a:p>
        </p:txBody>
      </p:sp>
      <p:pic>
        <p:nvPicPr>
          <p:cNvPr id="409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4861" t="9259" r="53611" b="6543"/>
          <a:stretch/>
        </p:blipFill>
        <p:spPr bwMode="auto">
          <a:xfrm>
            <a:off x="5209024" y="1340768"/>
            <a:ext cx="3628412" cy="4138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5347" t="41975" r="54653" b="25926"/>
          <a:stretch/>
        </p:blipFill>
        <p:spPr bwMode="auto">
          <a:xfrm>
            <a:off x="661845" y="1370386"/>
            <a:ext cx="4518110" cy="203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圖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458" y="3487433"/>
            <a:ext cx="4326883" cy="2461847"/>
          </a:xfrm>
          <a:prstGeom prst="rect">
            <a:avLst/>
          </a:prstGeom>
        </p:spPr>
      </p:pic>
    </p:spTree>
    <p:extLst>
      <p:ext uri="{BB962C8B-B14F-4D97-AF65-F5344CB8AC3E}">
        <p14:creationId xmlns:p14="http://schemas.microsoft.com/office/powerpoint/2010/main" val="40728506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圖片 2058"/>
          <p:cNvPicPr>
            <a:picLocks noChangeAspect="1"/>
          </p:cNvPicPr>
          <p:nvPr/>
        </p:nvPicPr>
        <p:blipFill rotWithShape="1">
          <a:blip r:embed="rId2" cstate="print">
            <a:extLst>
              <a:ext uri="{28A0092B-C50C-407E-A947-70E740481C1C}">
                <a14:useLocalDpi xmlns:a14="http://schemas.microsoft.com/office/drawing/2010/main" val="0"/>
              </a:ext>
            </a:extLst>
          </a:blip>
          <a:srcRect t="2871"/>
          <a:stretch/>
        </p:blipFill>
        <p:spPr>
          <a:xfrm>
            <a:off x="6425550" y="3140968"/>
            <a:ext cx="1242794" cy="520853"/>
          </a:xfrm>
          <a:prstGeom prst="rect">
            <a:avLst/>
          </a:prstGeom>
        </p:spPr>
      </p:pic>
      <p:pic>
        <p:nvPicPr>
          <p:cNvPr id="2055" name="圖片 2054"/>
          <p:cNvPicPr>
            <a:picLocks noChangeAspect="1"/>
          </p:cNvPicPr>
          <p:nvPr/>
        </p:nvPicPr>
        <p:blipFill rotWithShape="1">
          <a:blip r:embed="rId3">
            <a:extLst>
              <a:ext uri="{28A0092B-C50C-407E-A947-70E740481C1C}">
                <a14:useLocalDpi xmlns:a14="http://schemas.microsoft.com/office/drawing/2010/main" val="0"/>
              </a:ext>
            </a:extLst>
          </a:blip>
          <a:srcRect t="32973" b="26163"/>
          <a:stretch/>
        </p:blipFill>
        <p:spPr>
          <a:xfrm>
            <a:off x="1021045" y="3322148"/>
            <a:ext cx="988093" cy="394884"/>
          </a:xfrm>
          <a:prstGeom prst="rect">
            <a:avLst/>
          </a:prstGeom>
        </p:spPr>
      </p:pic>
      <p:pic>
        <p:nvPicPr>
          <p:cNvPr id="2049" name="圖片 2048"/>
          <p:cNvPicPr>
            <a:picLocks noChangeAspect="1"/>
          </p:cNvPicPr>
          <p:nvPr/>
        </p:nvPicPr>
        <p:blipFill rotWithShape="1">
          <a:blip r:embed="rId4">
            <a:extLst>
              <a:ext uri="{28A0092B-C50C-407E-A947-70E740481C1C}">
                <a14:useLocalDpi xmlns:a14="http://schemas.microsoft.com/office/drawing/2010/main" val="0"/>
              </a:ext>
            </a:extLst>
          </a:blip>
          <a:srcRect t="30066" b="29947"/>
          <a:stretch/>
        </p:blipFill>
        <p:spPr>
          <a:xfrm>
            <a:off x="7260822" y="2349917"/>
            <a:ext cx="1132620" cy="452904"/>
          </a:xfrm>
          <a:prstGeom prst="rect">
            <a:avLst/>
          </a:prstGeom>
        </p:spPr>
      </p:pic>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合作夥伴</a:t>
            </a:r>
            <a:endParaRPr lang="zh-TW" altLang="en-US" sz="1600" b="1" dirty="0">
              <a:effectLst/>
            </a:endParaRPr>
          </a:p>
        </p:txBody>
      </p:sp>
      <p:pic>
        <p:nvPicPr>
          <p:cNvPr id="4" name="圖片 3" descr="長方形 logo 8公分.png"/>
          <p:cNvPicPr>
            <a:picLocks noChangeAspect="1"/>
          </p:cNvPicPr>
          <p:nvPr/>
        </p:nvPicPr>
        <p:blipFill>
          <a:blip r:embed="rId5"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6"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31</a:t>
            </a:r>
            <a:endParaRPr lang="zh-TW" altLang="en-US" dirty="0"/>
          </a:p>
        </p:txBody>
      </p:sp>
      <p:pic>
        <p:nvPicPr>
          <p:cNvPr id="8" name="圖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47864" y="2783822"/>
            <a:ext cx="2308538" cy="1869314"/>
          </a:xfrm>
          <a:prstGeom prst="ellipse">
            <a:avLst/>
          </a:prstGeom>
          <a:ln>
            <a:solidFill>
              <a:schemeClr val="tx2"/>
            </a:solidFill>
          </a:ln>
        </p:spPr>
      </p:pic>
      <p:cxnSp>
        <p:nvCxnSpPr>
          <p:cNvPr id="11" name="直線接點 10"/>
          <p:cNvCxnSpPr/>
          <p:nvPr/>
        </p:nvCxnSpPr>
        <p:spPr>
          <a:xfrm>
            <a:off x="4502133" y="2780927"/>
            <a:ext cx="2158099"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5669033" y="3718478"/>
            <a:ext cx="2158099"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4572000" y="4653135"/>
            <a:ext cx="2158099"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2195736" y="4653136"/>
            <a:ext cx="2158099"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a:off x="2268814" y="2780927"/>
            <a:ext cx="2158099"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1189765" y="3717032"/>
            <a:ext cx="2158099" cy="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圓角矩形 21"/>
          <p:cNvSpPr/>
          <p:nvPr/>
        </p:nvSpPr>
        <p:spPr>
          <a:xfrm>
            <a:off x="6300192" y="2924944"/>
            <a:ext cx="2664297" cy="792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3" name="圓角矩形 22"/>
          <p:cNvSpPr/>
          <p:nvPr/>
        </p:nvSpPr>
        <p:spPr>
          <a:xfrm>
            <a:off x="6444208" y="1988840"/>
            <a:ext cx="2016224" cy="792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4" name="圓角矩形 23"/>
          <p:cNvSpPr/>
          <p:nvPr/>
        </p:nvSpPr>
        <p:spPr>
          <a:xfrm>
            <a:off x="6516216" y="3861048"/>
            <a:ext cx="2016224" cy="792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5" name="圓角矩形 24"/>
          <p:cNvSpPr/>
          <p:nvPr/>
        </p:nvSpPr>
        <p:spPr>
          <a:xfrm>
            <a:off x="611560" y="1988840"/>
            <a:ext cx="2016224" cy="792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6" name="圓角矩形 25"/>
          <p:cNvSpPr/>
          <p:nvPr/>
        </p:nvSpPr>
        <p:spPr>
          <a:xfrm>
            <a:off x="107504" y="2924944"/>
            <a:ext cx="2016224" cy="792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7" name="圓角矩形 26"/>
          <p:cNvSpPr/>
          <p:nvPr/>
        </p:nvSpPr>
        <p:spPr>
          <a:xfrm>
            <a:off x="611560" y="3861048"/>
            <a:ext cx="2016224" cy="7920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pic>
        <p:nvPicPr>
          <p:cNvPr id="28" name="圖片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8342" y="2060847"/>
            <a:ext cx="665306" cy="614029"/>
          </a:xfrm>
          <a:prstGeom prst="rect">
            <a:avLst/>
          </a:prstGeom>
        </p:spPr>
      </p:pic>
      <p:pic>
        <p:nvPicPr>
          <p:cNvPr id="30" name="圖片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9672" y="4257092"/>
            <a:ext cx="868998" cy="324036"/>
          </a:xfrm>
          <a:prstGeom prst="rect">
            <a:avLst/>
          </a:prstGeom>
        </p:spPr>
      </p:pic>
      <p:pic>
        <p:nvPicPr>
          <p:cNvPr id="31" name="圖片 30"/>
          <p:cNvPicPr>
            <a:picLocks noChangeAspect="1"/>
          </p:cNvPicPr>
          <p:nvPr/>
        </p:nvPicPr>
        <p:blipFill rotWithShape="1">
          <a:blip r:embed="rId11">
            <a:extLst>
              <a:ext uri="{28A0092B-C50C-407E-A947-70E740481C1C}">
                <a14:useLocalDpi xmlns:a14="http://schemas.microsoft.com/office/drawing/2010/main" val="0"/>
              </a:ext>
            </a:extLst>
          </a:blip>
          <a:srcRect t="36875" b="30890"/>
          <a:stretch/>
        </p:blipFill>
        <p:spPr>
          <a:xfrm>
            <a:off x="7758621" y="3293236"/>
            <a:ext cx="1058523" cy="341215"/>
          </a:xfrm>
          <a:prstGeom prst="rect">
            <a:avLst/>
          </a:prstGeom>
        </p:spPr>
      </p:pic>
      <p:pic>
        <p:nvPicPr>
          <p:cNvPr id="2048" name="圖片 204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0105" y="3933056"/>
            <a:ext cx="991575" cy="239196"/>
          </a:xfrm>
          <a:prstGeom prst="rect">
            <a:avLst/>
          </a:prstGeom>
        </p:spPr>
      </p:pic>
      <p:pic>
        <p:nvPicPr>
          <p:cNvPr id="2050" name="圖片 20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13816" y="3068960"/>
            <a:ext cx="914568" cy="200062"/>
          </a:xfrm>
          <a:prstGeom prst="rect">
            <a:avLst/>
          </a:prstGeom>
        </p:spPr>
      </p:pic>
      <p:pic>
        <p:nvPicPr>
          <p:cNvPr id="2052" name="圖片 2051"/>
          <p:cNvPicPr>
            <a:picLocks noChangeAspect="1"/>
          </p:cNvPicPr>
          <p:nvPr/>
        </p:nvPicPr>
        <p:blipFill rotWithShape="1">
          <a:blip r:embed="rId14" cstate="print">
            <a:extLst>
              <a:ext uri="{28A0092B-C50C-407E-A947-70E740481C1C}">
                <a14:useLocalDpi xmlns:a14="http://schemas.microsoft.com/office/drawing/2010/main" val="0"/>
              </a:ext>
            </a:extLst>
          </a:blip>
          <a:srcRect t="29406" b="20487"/>
          <a:stretch/>
        </p:blipFill>
        <p:spPr>
          <a:xfrm>
            <a:off x="6516215" y="2037643"/>
            <a:ext cx="908563" cy="455253"/>
          </a:xfrm>
          <a:prstGeom prst="rect">
            <a:avLst/>
          </a:prstGeom>
        </p:spPr>
      </p:pic>
      <p:pic>
        <p:nvPicPr>
          <p:cNvPr id="2053" name="圖片 2052"/>
          <p:cNvPicPr>
            <a:picLocks noChangeAspect="1"/>
          </p:cNvPicPr>
          <p:nvPr/>
        </p:nvPicPr>
        <p:blipFill rotWithShape="1">
          <a:blip r:embed="rId15">
            <a:extLst>
              <a:ext uri="{28A0092B-C50C-407E-A947-70E740481C1C}">
                <a14:useLocalDpi xmlns:a14="http://schemas.microsoft.com/office/drawing/2010/main" val="0"/>
              </a:ext>
            </a:extLst>
          </a:blip>
          <a:srcRect t="24686" b="28992"/>
          <a:stretch/>
        </p:blipFill>
        <p:spPr>
          <a:xfrm>
            <a:off x="1529607" y="2164510"/>
            <a:ext cx="959063" cy="444253"/>
          </a:xfrm>
          <a:prstGeom prst="rect">
            <a:avLst/>
          </a:prstGeom>
        </p:spPr>
      </p:pic>
      <p:pic>
        <p:nvPicPr>
          <p:cNvPr id="2054" name="圖片 2053"/>
          <p:cNvPicPr>
            <a:picLocks noChangeAspect="1"/>
          </p:cNvPicPr>
          <p:nvPr/>
        </p:nvPicPr>
        <p:blipFill rotWithShape="1">
          <a:blip r:embed="rId16" cstate="print">
            <a:extLst>
              <a:ext uri="{28A0092B-C50C-407E-A947-70E740481C1C}">
                <a14:useLocalDpi xmlns:a14="http://schemas.microsoft.com/office/drawing/2010/main" val="0"/>
              </a:ext>
            </a:extLst>
          </a:blip>
          <a:srcRect t="20413" b="23761"/>
          <a:stretch/>
        </p:blipFill>
        <p:spPr>
          <a:xfrm>
            <a:off x="243252" y="2994423"/>
            <a:ext cx="1016380" cy="362569"/>
          </a:xfrm>
          <a:prstGeom prst="rect">
            <a:avLst/>
          </a:prstGeom>
        </p:spPr>
      </p:pic>
      <p:pic>
        <p:nvPicPr>
          <p:cNvPr id="2056" name="圖片 205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804248" y="3964949"/>
            <a:ext cx="618931" cy="616180"/>
          </a:xfrm>
          <a:prstGeom prst="rect">
            <a:avLst/>
          </a:prstGeom>
        </p:spPr>
      </p:pic>
      <p:pic>
        <p:nvPicPr>
          <p:cNvPr id="2057" name="圖片 20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24328" y="3933056"/>
            <a:ext cx="616180" cy="616180"/>
          </a:xfrm>
          <a:prstGeom prst="rect">
            <a:avLst/>
          </a:prstGeom>
        </p:spPr>
      </p:pic>
      <p:sp>
        <p:nvSpPr>
          <p:cNvPr id="2058" name="文字方塊 2057"/>
          <p:cNvSpPr txBox="1"/>
          <p:nvPr/>
        </p:nvSpPr>
        <p:spPr>
          <a:xfrm>
            <a:off x="367208" y="5379533"/>
            <a:ext cx="6380874" cy="276999"/>
          </a:xfrm>
          <a:prstGeom prst="rect">
            <a:avLst/>
          </a:prstGeom>
          <a:noFill/>
        </p:spPr>
        <p:txBody>
          <a:bodyPr wrap="square" rtlCol="0">
            <a:spAutoFit/>
          </a:bodyPr>
          <a:lstStyle/>
          <a:p>
            <a:r>
              <a:rPr lang="zh-TW" altLang="en-US" sz="1200" dirty="0" smtClean="0"/>
              <a:t>橫跨產業別</a:t>
            </a:r>
            <a:r>
              <a:rPr lang="ja-JP" altLang="en-US" sz="1200" dirty="0" smtClean="0"/>
              <a:t>：</a:t>
            </a:r>
            <a:r>
              <a:rPr lang="zh-TW" altLang="en-US" sz="1200" dirty="0" smtClean="0"/>
              <a:t>半導體</a:t>
            </a:r>
            <a:r>
              <a:rPr lang="en-US" altLang="zh-TW" sz="1200" dirty="0" smtClean="0"/>
              <a:t>/</a:t>
            </a:r>
            <a:r>
              <a:rPr lang="zh-TW" altLang="en-US" sz="1200" dirty="0" smtClean="0"/>
              <a:t>高科技</a:t>
            </a:r>
            <a:r>
              <a:rPr lang="en-US" altLang="zh-TW" sz="1200" dirty="0" smtClean="0"/>
              <a:t>/</a:t>
            </a:r>
            <a:r>
              <a:rPr lang="zh-TW" altLang="en-US" sz="1200" dirty="0" smtClean="0"/>
              <a:t>玻璃廠</a:t>
            </a:r>
            <a:r>
              <a:rPr lang="en-US" altLang="zh-TW" sz="1200" dirty="0" smtClean="0"/>
              <a:t>/</a:t>
            </a:r>
            <a:r>
              <a:rPr lang="zh-TW" altLang="en-US" sz="1200" dirty="0" smtClean="0"/>
              <a:t>航太</a:t>
            </a:r>
            <a:r>
              <a:rPr lang="en-US" altLang="zh-TW" sz="1200" dirty="0" smtClean="0"/>
              <a:t>/</a:t>
            </a:r>
            <a:r>
              <a:rPr lang="zh-TW" altLang="en-US" sz="1200" dirty="0" smtClean="0"/>
              <a:t>燈具</a:t>
            </a:r>
            <a:r>
              <a:rPr lang="en-US" altLang="zh-TW" sz="1200" dirty="0" smtClean="0"/>
              <a:t>/</a:t>
            </a:r>
            <a:r>
              <a:rPr lang="zh-TW" altLang="en-US" sz="1200" dirty="0" smtClean="0"/>
              <a:t>工業</a:t>
            </a:r>
            <a:r>
              <a:rPr lang="en-US" altLang="zh-TW" sz="1200" dirty="0" smtClean="0"/>
              <a:t>/</a:t>
            </a:r>
            <a:r>
              <a:rPr lang="zh-TW" altLang="en-US" sz="1200" dirty="0" smtClean="0"/>
              <a:t>家電</a:t>
            </a:r>
            <a:r>
              <a:rPr lang="en-US" altLang="zh-TW" sz="1200" dirty="0" smtClean="0"/>
              <a:t>/</a:t>
            </a:r>
            <a:r>
              <a:rPr lang="zh-TW" altLang="en-US" sz="1200" dirty="0" smtClean="0"/>
              <a:t>船舶</a:t>
            </a:r>
            <a:r>
              <a:rPr lang="en-US" altLang="zh-TW" sz="1200" dirty="0" smtClean="0"/>
              <a:t>/</a:t>
            </a:r>
            <a:r>
              <a:rPr lang="zh-TW" altLang="en-US" sz="1200" dirty="0" smtClean="0"/>
              <a:t>電子</a:t>
            </a:r>
            <a:r>
              <a:rPr lang="en-US" altLang="zh-TW" sz="1200" dirty="0" smtClean="0"/>
              <a:t>/</a:t>
            </a:r>
            <a:r>
              <a:rPr lang="zh-TW" altLang="en-US" sz="1200" dirty="0" smtClean="0"/>
              <a:t>機械手臂</a:t>
            </a:r>
            <a:r>
              <a:rPr lang="en-US" altLang="zh-TW" sz="1200" dirty="0" smtClean="0"/>
              <a:t>/</a:t>
            </a:r>
            <a:r>
              <a:rPr lang="zh-TW" altLang="en-US" sz="1200" dirty="0" smtClean="0"/>
              <a:t>電熱製品</a:t>
            </a:r>
            <a:endParaRPr lang="zh-TW" altLang="en-US" sz="1200" dirty="0"/>
          </a:p>
        </p:txBody>
      </p:sp>
    </p:spTree>
    <p:extLst>
      <p:ext uri="{BB962C8B-B14F-4D97-AF65-F5344CB8AC3E}">
        <p14:creationId xmlns:p14="http://schemas.microsoft.com/office/powerpoint/2010/main" val="27893222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rotWithShape="1">
          <a:blip r:embed="rId2">
            <a:extLst>
              <a:ext uri="{28A0092B-C50C-407E-A947-70E740481C1C}">
                <a14:useLocalDpi xmlns:a14="http://schemas.microsoft.com/office/drawing/2010/main" val="0"/>
              </a:ext>
            </a:extLst>
          </a:blip>
          <a:srcRect b="6690"/>
          <a:stretch/>
        </p:blipFill>
        <p:spPr>
          <a:xfrm>
            <a:off x="34895" y="34290"/>
            <a:ext cx="9055976" cy="6804345"/>
          </a:xfrm>
          <a:prstGeom prst="rect">
            <a:avLst/>
          </a:prstGeom>
        </p:spPr>
      </p:pic>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產品介紹</a:t>
            </a:r>
            <a:endParaRPr lang="zh-TW" altLang="en-US" sz="1600" b="1" dirty="0">
              <a:effectLst/>
            </a:endParaRPr>
          </a:p>
        </p:txBody>
      </p:sp>
      <p:pic>
        <p:nvPicPr>
          <p:cNvPr id="4" name="圖片 3" descr="長方形 logo 8公分.png"/>
          <p:cNvPicPr>
            <a:picLocks noChangeAspect="1"/>
          </p:cNvPicPr>
          <p:nvPr/>
        </p:nvPicPr>
        <p:blipFill>
          <a:blip r:embed="rId3"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4"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641522"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32</a:t>
            </a:r>
            <a:endParaRPr lang="zh-TW" altLang="en-US" dirty="0"/>
          </a:p>
        </p:txBody>
      </p:sp>
    </p:spTree>
    <p:extLst>
      <p:ext uri="{BB962C8B-B14F-4D97-AF65-F5344CB8AC3E}">
        <p14:creationId xmlns:p14="http://schemas.microsoft.com/office/powerpoint/2010/main" val="3186451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業務範圍</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574196"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a:t>4</a:t>
            </a:r>
            <a:endParaRPr lang="zh-TW" altLang="en-US" dirty="0"/>
          </a:p>
        </p:txBody>
      </p:sp>
      <p:pic>
        <p:nvPicPr>
          <p:cNvPr id="3" name="圖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641" y="1628800"/>
            <a:ext cx="7444070" cy="3672408"/>
          </a:xfrm>
          <a:prstGeom prst="rect">
            <a:avLst/>
          </a:prstGeom>
        </p:spPr>
      </p:pic>
      <p:sp>
        <p:nvSpPr>
          <p:cNvPr id="38" name="文字方塊 37"/>
          <p:cNvSpPr txBox="1"/>
          <p:nvPr/>
        </p:nvSpPr>
        <p:spPr>
          <a:xfrm>
            <a:off x="2771800" y="3573016"/>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40" name="文字方塊 39"/>
          <p:cNvSpPr txBox="1"/>
          <p:nvPr/>
        </p:nvSpPr>
        <p:spPr>
          <a:xfrm>
            <a:off x="3063623" y="4137121"/>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41" name="文字方塊 40"/>
          <p:cNvSpPr txBox="1"/>
          <p:nvPr/>
        </p:nvSpPr>
        <p:spPr>
          <a:xfrm>
            <a:off x="2618359" y="2492896"/>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42" name="文字方塊 41"/>
          <p:cNvSpPr txBox="1"/>
          <p:nvPr/>
        </p:nvSpPr>
        <p:spPr>
          <a:xfrm>
            <a:off x="1763688" y="2060521"/>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43" name="文字方塊 42"/>
          <p:cNvSpPr txBox="1"/>
          <p:nvPr/>
        </p:nvSpPr>
        <p:spPr>
          <a:xfrm>
            <a:off x="4499992" y="2052194"/>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44" name="文字方塊 43"/>
          <p:cNvSpPr txBox="1"/>
          <p:nvPr/>
        </p:nvSpPr>
        <p:spPr>
          <a:xfrm>
            <a:off x="5148064" y="2988241"/>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45" name="文字方塊 44"/>
          <p:cNvSpPr txBox="1"/>
          <p:nvPr/>
        </p:nvSpPr>
        <p:spPr>
          <a:xfrm>
            <a:off x="6228184" y="3117388"/>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46" name="文字方塊 45"/>
          <p:cNvSpPr txBox="1"/>
          <p:nvPr/>
        </p:nvSpPr>
        <p:spPr>
          <a:xfrm>
            <a:off x="6948264" y="2691831"/>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47" name="文字方塊 46"/>
          <p:cNvSpPr txBox="1"/>
          <p:nvPr/>
        </p:nvSpPr>
        <p:spPr>
          <a:xfrm>
            <a:off x="6928036" y="4137120"/>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48" name="文字方塊 47"/>
          <p:cNvSpPr txBox="1"/>
          <p:nvPr/>
        </p:nvSpPr>
        <p:spPr>
          <a:xfrm>
            <a:off x="6377424" y="3039351"/>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49" name="文字方塊 48"/>
          <p:cNvSpPr txBox="1"/>
          <p:nvPr/>
        </p:nvSpPr>
        <p:spPr>
          <a:xfrm>
            <a:off x="6101334" y="2532613"/>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50" name="文字方塊 49"/>
          <p:cNvSpPr txBox="1"/>
          <p:nvPr/>
        </p:nvSpPr>
        <p:spPr>
          <a:xfrm>
            <a:off x="5724128" y="3060249"/>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51" name="文字方塊 50"/>
          <p:cNvSpPr txBox="1"/>
          <p:nvPr/>
        </p:nvSpPr>
        <p:spPr>
          <a:xfrm>
            <a:off x="4298436" y="2454576"/>
            <a:ext cx="298480" cy="584775"/>
          </a:xfrm>
          <a:prstGeom prst="rect">
            <a:avLst/>
          </a:prstGeom>
          <a:noFill/>
        </p:spPr>
        <p:txBody>
          <a:bodyPr wrap="none" rtlCol="0">
            <a:spAutoFit/>
          </a:bodyPr>
          <a:lstStyle/>
          <a:p>
            <a:r>
              <a:rPr lang="en-US" altLang="zh-TW" sz="3200" b="1" dirty="0" smtClean="0">
                <a:solidFill>
                  <a:srgbClr val="FFFF00"/>
                </a:solidFill>
              </a:rPr>
              <a:t>!</a:t>
            </a:r>
            <a:endParaRPr lang="zh-TW" altLang="en-US" sz="3200" b="1" dirty="0">
              <a:solidFill>
                <a:srgbClr val="FFFF00"/>
              </a:solidFill>
            </a:endParaRPr>
          </a:p>
        </p:txBody>
      </p:sp>
      <p:sp>
        <p:nvSpPr>
          <p:cNvPr id="29" name="橢圓 28"/>
          <p:cNvSpPr/>
          <p:nvPr/>
        </p:nvSpPr>
        <p:spPr>
          <a:xfrm>
            <a:off x="7095766" y="116632"/>
            <a:ext cx="1940730" cy="179154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solidFill>
                  <a:schemeClr val="tx1"/>
                </a:solidFill>
              </a:rPr>
              <a:t>銷售國家</a:t>
            </a:r>
            <a:r>
              <a:rPr lang="ja-JP" altLang="en-US" sz="1200" dirty="0" smtClean="0">
                <a:solidFill>
                  <a:schemeClr val="tx1"/>
                </a:solidFill>
              </a:rPr>
              <a:t>：</a:t>
            </a:r>
            <a:endParaRPr lang="en-US" altLang="ja-JP" sz="1200" dirty="0" smtClean="0">
              <a:solidFill>
                <a:schemeClr val="tx1"/>
              </a:solidFill>
            </a:endParaRPr>
          </a:p>
          <a:p>
            <a:pPr algn="ctr"/>
            <a:r>
              <a:rPr lang="zh-TW" altLang="en-US" sz="1200" dirty="0" smtClean="0">
                <a:solidFill>
                  <a:schemeClr val="tx1"/>
                </a:solidFill>
              </a:rPr>
              <a:t>台灣、北美、南美、歐洲、新加坡、越南、日本、澳洲、中國等</a:t>
            </a:r>
            <a:r>
              <a:rPr lang="en-US" altLang="zh-TW" sz="1200" dirty="0" smtClean="0">
                <a:solidFill>
                  <a:schemeClr val="tx1"/>
                </a:solidFill>
              </a:rPr>
              <a:t>…</a:t>
            </a:r>
            <a:endParaRPr lang="zh-TW" altLang="en-US" sz="1200" dirty="0">
              <a:solidFill>
                <a:schemeClr val="tx1"/>
              </a:solidFill>
            </a:endParaRPr>
          </a:p>
        </p:txBody>
      </p:sp>
    </p:spTree>
    <p:extLst>
      <p:ext uri="{BB962C8B-B14F-4D97-AF65-F5344CB8AC3E}">
        <p14:creationId xmlns:p14="http://schemas.microsoft.com/office/powerpoint/2010/main" val="3742062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組織架構</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574196"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a:t>5</a:t>
            </a:r>
            <a:endParaRPr lang="zh-TW" altLang="en-US" dirty="0"/>
          </a:p>
        </p:txBody>
      </p:sp>
      <p:pic>
        <p:nvPicPr>
          <p:cNvPr id="410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6944" t="17160" r="22569" b="14198"/>
          <a:stretch/>
        </p:blipFill>
        <p:spPr bwMode="auto">
          <a:xfrm>
            <a:off x="467544" y="1267088"/>
            <a:ext cx="7848872" cy="4581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572000" y="5301208"/>
            <a:ext cx="3744416" cy="5375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16037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研發團隊</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574196"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6</a:t>
            </a:r>
            <a:endParaRPr lang="zh-TW" altLang="en-US" dirty="0"/>
          </a:p>
        </p:txBody>
      </p:sp>
      <p:pic>
        <p:nvPicPr>
          <p:cNvPr id="512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1556792"/>
            <a:ext cx="3005374" cy="2016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
          <a:stretch/>
        </p:blipFill>
        <p:spPr bwMode="auto">
          <a:xfrm>
            <a:off x="560501" y="3708821"/>
            <a:ext cx="2984425" cy="2024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0491" b="15663"/>
          <a:stretch/>
        </p:blipFill>
        <p:spPr bwMode="auto">
          <a:xfrm>
            <a:off x="4211960" y="1556792"/>
            <a:ext cx="2653811" cy="198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1960" y="3707709"/>
            <a:ext cx="3406267" cy="1999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字方塊 2"/>
          <p:cNvSpPr txBox="1"/>
          <p:nvPr/>
        </p:nvSpPr>
        <p:spPr>
          <a:xfrm>
            <a:off x="3851920" y="764705"/>
            <a:ext cx="4768678" cy="646331"/>
          </a:xfrm>
          <a:prstGeom prst="rect">
            <a:avLst/>
          </a:prstGeom>
          <a:noFill/>
        </p:spPr>
        <p:txBody>
          <a:bodyPr wrap="none" rtlCol="0">
            <a:spAutoFit/>
          </a:bodyPr>
          <a:lstStyle/>
          <a:p>
            <a:r>
              <a:rPr lang="zh-TW" altLang="en-US" dirty="0" smtClean="0"/>
              <a:t>持續的研發創新，與進步</a:t>
            </a:r>
            <a:endParaRPr lang="zh-TW" altLang="en-US" dirty="0"/>
          </a:p>
          <a:p>
            <a:r>
              <a:rPr lang="en-US" altLang="zh-TW" dirty="0"/>
              <a:t>Continuous of innovation and improvement </a:t>
            </a:r>
            <a:endParaRPr lang="zh-TW" altLang="en-US" dirty="0"/>
          </a:p>
        </p:txBody>
      </p:sp>
    </p:spTree>
    <p:extLst>
      <p:ext uri="{BB962C8B-B14F-4D97-AF65-F5344CB8AC3E}">
        <p14:creationId xmlns:p14="http://schemas.microsoft.com/office/powerpoint/2010/main" val="37420623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384254" y="620688"/>
            <a:ext cx="1539674" cy="432049"/>
          </a:xfrm>
        </p:spPr>
        <p:txBody>
          <a:bodyPr/>
          <a:lstStyle/>
          <a:p>
            <a:r>
              <a:rPr lang="zh-TW" altLang="en-US" sz="1600" b="1" dirty="0" smtClean="0">
                <a:effectLst/>
              </a:rPr>
              <a:t>研發團隊</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574196"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a:t>7</a:t>
            </a:r>
            <a:endParaRPr lang="zh-TW" altLang="en-US" dirty="0"/>
          </a:p>
        </p:txBody>
      </p:sp>
      <p:sp>
        <p:nvSpPr>
          <p:cNvPr id="3" name="文字方塊 2"/>
          <p:cNvSpPr txBox="1"/>
          <p:nvPr/>
        </p:nvSpPr>
        <p:spPr>
          <a:xfrm>
            <a:off x="4759806" y="1099553"/>
            <a:ext cx="1749197" cy="369332"/>
          </a:xfrm>
          <a:prstGeom prst="rect">
            <a:avLst/>
          </a:prstGeom>
          <a:noFill/>
        </p:spPr>
        <p:txBody>
          <a:bodyPr wrap="none" rtlCol="0">
            <a:spAutoFit/>
          </a:bodyPr>
          <a:lstStyle/>
          <a:p>
            <a:r>
              <a:rPr lang="zh-TW" altLang="en-US" dirty="0" smtClean="0">
                <a:latin typeface="Times New Roman" panose="02020603050405020304" pitchFamily="18" charset="0"/>
                <a:cs typeface="Times New Roman" panose="02020603050405020304" pitchFamily="18" charset="0"/>
              </a:rPr>
              <a:t>工程設計</a:t>
            </a:r>
            <a:r>
              <a:rPr lang="en-US" altLang="zh-TW" dirty="0" smtClean="0">
                <a:latin typeface="Times New Roman" panose="02020603050405020304" pitchFamily="18" charset="0"/>
                <a:cs typeface="Times New Roman" panose="02020603050405020304" pitchFamily="18" charset="0"/>
              </a:rPr>
              <a:t>&amp;</a:t>
            </a:r>
            <a:r>
              <a:rPr lang="zh-TW" altLang="en-US" dirty="0" smtClean="0">
                <a:latin typeface="Times New Roman" panose="02020603050405020304" pitchFamily="18" charset="0"/>
                <a:cs typeface="Times New Roman" panose="02020603050405020304" pitchFamily="18" charset="0"/>
              </a:rPr>
              <a:t>研發</a:t>
            </a:r>
            <a:endParaRPr lang="zh-TW" altLang="en-US" dirty="0">
              <a:latin typeface="Times New Roman" panose="02020603050405020304" pitchFamily="18" charset="0"/>
              <a:cs typeface="Times New Roman" panose="02020603050405020304" pitchFamily="18" charset="0"/>
            </a:endParaRPr>
          </a:p>
        </p:txBody>
      </p:sp>
      <p:pic>
        <p:nvPicPr>
          <p:cNvPr id="6" name="圖片 5"/>
          <p:cNvPicPr>
            <a:picLocks noChangeAspect="1"/>
          </p:cNvPicPr>
          <p:nvPr/>
        </p:nvPicPr>
        <p:blipFill rotWithShape="1">
          <a:blip r:embed="rId5">
            <a:extLst>
              <a:ext uri="{28A0092B-C50C-407E-A947-70E740481C1C}">
                <a14:useLocalDpi xmlns:a14="http://schemas.microsoft.com/office/drawing/2010/main" val="0"/>
              </a:ext>
            </a:extLst>
          </a:blip>
          <a:srcRect b="7318"/>
          <a:stretch/>
        </p:blipFill>
        <p:spPr>
          <a:xfrm>
            <a:off x="397814" y="1470444"/>
            <a:ext cx="4030170" cy="5270924"/>
          </a:xfrm>
          <a:prstGeom prst="rect">
            <a:avLst/>
          </a:prstGeom>
        </p:spPr>
      </p:pic>
      <p:pic>
        <p:nvPicPr>
          <p:cNvPr id="8" name="圖片 7"/>
          <p:cNvPicPr>
            <a:picLocks noChangeAspect="1"/>
          </p:cNvPicPr>
          <p:nvPr/>
        </p:nvPicPr>
        <p:blipFill rotWithShape="1">
          <a:blip r:embed="rId6">
            <a:extLst>
              <a:ext uri="{28A0092B-C50C-407E-A947-70E740481C1C}">
                <a14:useLocalDpi xmlns:a14="http://schemas.microsoft.com/office/drawing/2010/main" val="0"/>
              </a:ext>
            </a:extLst>
          </a:blip>
          <a:srcRect t="18740"/>
          <a:stretch/>
        </p:blipFill>
        <p:spPr>
          <a:xfrm>
            <a:off x="4724078" y="1492592"/>
            <a:ext cx="3676364" cy="4240664"/>
          </a:xfrm>
          <a:prstGeom prst="rect">
            <a:avLst/>
          </a:prstGeom>
        </p:spPr>
      </p:pic>
    </p:spTree>
    <p:extLst>
      <p:ext uri="{BB962C8B-B14F-4D97-AF65-F5344CB8AC3E}">
        <p14:creationId xmlns:p14="http://schemas.microsoft.com/office/powerpoint/2010/main" val="38904187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95736" y="620688"/>
            <a:ext cx="2763810" cy="432049"/>
          </a:xfrm>
        </p:spPr>
        <p:txBody>
          <a:bodyPr/>
          <a:lstStyle/>
          <a:p>
            <a:r>
              <a:rPr lang="zh-TW" altLang="en-US" sz="1600" b="1" dirty="0" smtClean="0">
                <a:effectLst/>
              </a:rPr>
              <a:t>技術發展里程</a:t>
            </a:r>
            <a:r>
              <a:rPr lang="en-US" altLang="zh-TW" sz="1600" b="1" dirty="0" smtClean="0">
                <a:effectLst/>
              </a:rPr>
              <a:t>-</a:t>
            </a:r>
            <a:r>
              <a:rPr lang="zh-TW" altLang="en-US" sz="1600" b="1" dirty="0" smtClean="0">
                <a:effectLst/>
              </a:rPr>
              <a:t>導體</a:t>
            </a:r>
            <a:endParaRPr lang="zh-TW" altLang="en-US" sz="1600" b="1" dirty="0">
              <a:effectLst/>
            </a:endParaRPr>
          </a:p>
        </p:txBody>
      </p:sp>
      <p:pic>
        <p:nvPicPr>
          <p:cNvPr id="4" name="圖片 3" descr="長方形 logo 8公分.png"/>
          <p:cNvPicPr>
            <a:picLocks noChangeAspect="1"/>
          </p:cNvPicPr>
          <p:nvPr/>
        </p:nvPicPr>
        <p:blipFill>
          <a:blip r:embed="rId3"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4"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574196"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8</a:t>
            </a:r>
            <a:endParaRPr lang="zh-TW" altLang="en-US" dirty="0"/>
          </a:p>
        </p:txBody>
      </p:sp>
      <p:graphicFrame>
        <p:nvGraphicFramePr>
          <p:cNvPr id="11" name="圖表 10"/>
          <p:cNvGraphicFramePr/>
          <p:nvPr>
            <p:extLst>
              <p:ext uri="{D42A27DB-BD31-4B8C-83A1-F6EECF244321}">
                <p14:modId xmlns:p14="http://schemas.microsoft.com/office/powerpoint/2010/main" val="3912887935"/>
              </p:ext>
            </p:extLst>
          </p:nvPr>
        </p:nvGraphicFramePr>
        <p:xfrm>
          <a:off x="1524000" y="1397000"/>
          <a:ext cx="6432376" cy="4064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20304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95736" y="620688"/>
            <a:ext cx="2763810" cy="432049"/>
          </a:xfrm>
        </p:spPr>
        <p:txBody>
          <a:bodyPr/>
          <a:lstStyle/>
          <a:p>
            <a:r>
              <a:rPr lang="zh-TW" altLang="en-US" sz="1600" b="1" dirty="0" smtClean="0">
                <a:effectLst/>
              </a:rPr>
              <a:t>技術發展里程</a:t>
            </a:r>
            <a:r>
              <a:rPr lang="en-US" altLang="zh-TW" sz="1600" b="1" dirty="0" smtClean="0">
                <a:effectLst/>
              </a:rPr>
              <a:t>-</a:t>
            </a:r>
            <a:r>
              <a:rPr lang="zh-TW" altLang="en-US" sz="1600" b="1" dirty="0" smtClean="0">
                <a:effectLst/>
              </a:rPr>
              <a:t>絕緣</a:t>
            </a:r>
            <a:endParaRPr lang="zh-TW" altLang="en-US" sz="1600" b="1" dirty="0">
              <a:effectLst/>
            </a:endParaRPr>
          </a:p>
        </p:txBody>
      </p:sp>
      <p:pic>
        <p:nvPicPr>
          <p:cNvPr id="4" name="圖片 3" descr="長方形 logo 8公分.png"/>
          <p:cNvPicPr>
            <a:picLocks noChangeAspect="1"/>
          </p:cNvPicPr>
          <p:nvPr/>
        </p:nvPicPr>
        <p:blipFill>
          <a:blip r:embed="rId2" cstate="print"/>
          <a:stretch>
            <a:fillRect/>
          </a:stretch>
        </p:blipFill>
        <p:spPr>
          <a:xfrm>
            <a:off x="68579" y="34290"/>
            <a:ext cx="2420091" cy="658406"/>
          </a:xfrm>
          <a:prstGeom prst="rect">
            <a:avLst/>
          </a:prstGeom>
        </p:spPr>
      </p:pic>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l="2954" r="4303" b="2182"/>
          <a:stretch/>
        </p:blipFill>
        <p:spPr bwMode="auto">
          <a:xfrm rot="5400000">
            <a:off x="1187895" y="-387693"/>
            <a:ext cx="288033" cy="25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1929"/>
          <a:stretch/>
        </p:blipFill>
        <p:spPr bwMode="auto">
          <a:xfrm>
            <a:off x="6012160" y="5838716"/>
            <a:ext cx="3059832" cy="999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字方塊 6"/>
          <p:cNvSpPr txBox="1"/>
          <p:nvPr/>
        </p:nvSpPr>
        <p:spPr>
          <a:xfrm>
            <a:off x="8516675" y="6479758"/>
            <a:ext cx="574196" cy="253916"/>
          </a:xfrm>
          <a:prstGeom prst="rect">
            <a:avLst/>
          </a:prstGeom>
          <a:noFill/>
        </p:spPr>
        <p:txBody>
          <a:bodyPr wrap="none" rtlCol="0">
            <a:spAutoFit/>
          </a:bodyPr>
          <a:lstStyle/>
          <a:p>
            <a:r>
              <a:rPr lang="en-US" altLang="zh-TW" sz="1050" dirty="0" smtClean="0"/>
              <a:t>Page</a:t>
            </a:r>
            <a:r>
              <a:rPr lang="zh-TW" altLang="en-US" sz="1050" dirty="0" smtClean="0"/>
              <a:t> </a:t>
            </a:r>
            <a:r>
              <a:rPr lang="en-US" altLang="zh-TW" sz="1050" dirty="0" smtClean="0"/>
              <a:t>9</a:t>
            </a:r>
            <a:endParaRPr lang="zh-TW" altLang="en-US" dirty="0"/>
          </a:p>
        </p:txBody>
      </p:sp>
      <p:graphicFrame>
        <p:nvGraphicFramePr>
          <p:cNvPr id="8" name="圖表 7"/>
          <p:cNvGraphicFramePr/>
          <p:nvPr>
            <p:extLst>
              <p:ext uri="{D42A27DB-BD31-4B8C-83A1-F6EECF244321}">
                <p14:modId xmlns:p14="http://schemas.microsoft.com/office/powerpoint/2010/main" val="11295428"/>
              </p:ext>
            </p:extLst>
          </p:nvPr>
        </p:nvGraphicFramePr>
        <p:xfrm>
          <a:off x="683568" y="1268760"/>
          <a:ext cx="6936432" cy="4441716"/>
        </p:xfrm>
        <a:graphic>
          <a:graphicData uri="http://schemas.openxmlformats.org/drawingml/2006/chart">
            <c:chart xmlns:c="http://schemas.openxmlformats.org/drawingml/2006/chart" xmlns:r="http://schemas.openxmlformats.org/officeDocument/2006/relationships" r:id="rId5"/>
          </a:graphicData>
        </a:graphic>
      </p:graphicFrame>
      <p:sp>
        <p:nvSpPr>
          <p:cNvPr id="9" name="文字方塊 8"/>
          <p:cNvSpPr txBox="1"/>
          <p:nvPr/>
        </p:nvSpPr>
        <p:spPr>
          <a:xfrm>
            <a:off x="539552" y="1412776"/>
            <a:ext cx="800219" cy="276999"/>
          </a:xfrm>
          <a:prstGeom prst="rect">
            <a:avLst/>
          </a:prstGeom>
          <a:noFill/>
        </p:spPr>
        <p:txBody>
          <a:bodyPr wrap="none" rtlCol="0">
            <a:spAutoFit/>
          </a:bodyPr>
          <a:lstStyle/>
          <a:p>
            <a:r>
              <a:rPr lang="zh-TW" altLang="en-US" sz="1200" dirty="0" smtClean="0">
                <a:latin typeface="新細明體"/>
                <a:ea typeface="新細明體"/>
              </a:rPr>
              <a:t>耐溫度℃</a:t>
            </a:r>
            <a:endParaRPr lang="zh-TW" altLang="en-US" sz="1200" dirty="0"/>
          </a:p>
        </p:txBody>
      </p:sp>
      <p:sp>
        <p:nvSpPr>
          <p:cNvPr id="15" name="文字方塊 14"/>
          <p:cNvSpPr txBox="1"/>
          <p:nvPr/>
        </p:nvSpPr>
        <p:spPr>
          <a:xfrm>
            <a:off x="7550700" y="4941168"/>
            <a:ext cx="492443" cy="276999"/>
          </a:xfrm>
          <a:prstGeom prst="rect">
            <a:avLst/>
          </a:prstGeom>
          <a:noFill/>
        </p:spPr>
        <p:txBody>
          <a:bodyPr wrap="none" rtlCol="0">
            <a:spAutoFit/>
          </a:bodyPr>
          <a:lstStyle/>
          <a:p>
            <a:r>
              <a:rPr lang="zh-TW" altLang="en-US" sz="1200" dirty="0" smtClean="0"/>
              <a:t>材質</a:t>
            </a:r>
            <a:endParaRPr lang="zh-TW" altLang="en-US" sz="1200" dirty="0"/>
          </a:p>
        </p:txBody>
      </p:sp>
    </p:spTree>
    <p:extLst>
      <p:ext uri="{BB962C8B-B14F-4D97-AF65-F5344CB8AC3E}">
        <p14:creationId xmlns:p14="http://schemas.microsoft.com/office/powerpoint/2010/main" val="24985554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高階主管">
  <a:themeElements>
    <a:clrScheme name="高階主管">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高階主管">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高階主管">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2298</TotalTime>
  <Words>941</Words>
  <Application>Microsoft Office PowerPoint</Application>
  <PresentationFormat>如螢幕大小 (4:3)</PresentationFormat>
  <Paragraphs>210</Paragraphs>
  <Slides>39</Slides>
  <Notes>1</Notes>
  <HiddenSlides>0</HiddenSlides>
  <MMClips>0</MMClips>
  <ScaleCrop>false</ScaleCrop>
  <HeadingPairs>
    <vt:vector size="4" baseType="variant">
      <vt:variant>
        <vt:lpstr>佈景主題</vt:lpstr>
      </vt:variant>
      <vt:variant>
        <vt:i4>1</vt:i4>
      </vt:variant>
      <vt:variant>
        <vt:lpstr>投影片標題</vt:lpstr>
      </vt:variant>
      <vt:variant>
        <vt:i4>39</vt:i4>
      </vt:variant>
    </vt:vector>
  </HeadingPairs>
  <TitlesOfParts>
    <vt:vector size="40" baseType="lpstr">
      <vt:lpstr>高階主管</vt:lpstr>
      <vt:lpstr>日進電線股份有限公司 公司簡介</vt:lpstr>
      <vt:lpstr>公司簡介</vt:lpstr>
      <vt:lpstr>廠房規模</vt:lpstr>
      <vt:lpstr>業務範圍</vt:lpstr>
      <vt:lpstr>組織架構</vt:lpstr>
      <vt:lpstr>研發團隊</vt:lpstr>
      <vt:lpstr>研發團隊</vt:lpstr>
      <vt:lpstr>技術發展里程-導體</vt:lpstr>
      <vt:lpstr>技術發展里程-絕緣</vt:lpstr>
      <vt:lpstr>生產團隊</vt:lpstr>
      <vt:lpstr>生產團隊</vt:lpstr>
      <vt:lpstr>生產設備</vt:lpstr>
      <vt:lpstr>生產設備</vt:lpstr>
      <vt:lpstr>體系認證</vt:lpstr>
      <vt:lpstr>產品認證</vt:lpstr>
      <vt:lpstr>產品認證</vt:lpstr>
      <vt:lpstr>產品認證</vt:lpstr>
      <vt:lpstr>HSF政策</vt:lpstr>
      <vt:lpstr>產品介紹</vt:lpstr>
      <vt:lpstr>產品介紹</vt:lpstr>
      <vt:lpstr>產品介紹</vt:lpstr>
      <vt:lpstr>產品介紹</vt:lpstr>
      <vt:lpstr>產品介紹</vt:lpstr>
      <vt:lpstr>產品介紹</vt:lpstr>
      <vt:lpstr>產品介紹</vt:lpstr>
      <vt:lpstr>產品介紹</vt:lpstr>
      <vt:lpstr>產品介紹</vt:lpstr>
      <vt:lpstr>產品介紹</vt:lpstr>
      <vt:lpstr>產品介紹</vt:lpstr>
      <vt:lpstr>產品介紹</vt:lpstr>
      <vt:lpstr>未來產業趨勢(線材)</vt:lpstr>
      <vt:lpstr>產品介紹</vt:lpstr>
      <vt:lpstr>產品介紹</vt:lpstr>
      <vt:lpstr>產品介紹</vt:lpstr>
      <vt:lpstr>產品介紹</vt:lpstr>
      <vt:lpstr>產品介紹</vt:lpstr>
      <vt:lpstr>產品介紹</vt:lpstr>
      <vt:lpstr>合作夥伴</vt:lpstr>
      <vt:lpstr>產品介紹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yoshida</dc:creator>
  <cp:lastModifiedBy>yoshida</cp:lastModifiedBy>
  <cp:revision>43</cp:revision>
  <dcterms:created xsi:type="dcterms:W3CDTF">2019-11-12T05:24:55Z</dcterms:created>
  <dcterms:modified xsi:type="dcterms:W3CDTF">2019-12-25T05:54:34Z</dcterms:modified>
</cp:coreProperties>
</file>